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2" r:id="rId2"/>
    <p:sldId id="256" r:id="rId3"/>
    <p:sldId id="267" r:id="rId4"/>
    <p:sldId id="268" r:id="rId5"/>
    <p:sldId id="269" r:id="rId6"/>
    <p:sldId id="266" r:id="rId7"/>
    <p:sldId id="262" r:id="rId8"/>
    <p:sldId id="257" r:id="rId9"/>
    <p:sldId id="263" r:id="rId10"/>
    <p:sldId id="258" r:id="rId11"/>
    <p:sldId id="264" r:id="rId12"/>
    <p:sldId id="265" r:id="rId13"/>
    <p:sldId id="270" r:id="rId14"/>
    <p:sldId id="259" r:id="rId15"/>
    <p:sldId id="260" r:id="rId16"/>
    <p:sldId id="261"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9797" autoAdjust="0"/>
  </p:normalViewPr>
  <p:slideViewPr>
    <p:cSldViewPr snapToGrid="0">
      <p:cViewPr varScale="1">
        <p:scale>
          <a:sx n="36" d="100"/>
          <a:sy n="36" d="100"/>
        </p:scale>
        <p:origin x="653"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B64F9E-0946-4093-938E-4FE58240C5E7}" type="datetimeFigureOut">
              <a:rPr lang="en-GB" smtClean="0"/>
              <a:t>22/04/2020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4A86B-D175-4214-8149-507C35F1698F}" type="slidenum">
              <a:rPr lang="en-GB" smtClean="0"/>
              <a:t>‹#›</a:t>
            </a:fld>
            <a:endParaRPr lang="en-GB"/>
          </a:p>
        </p:txBody>
      </p:sp>
    </p:spTree>
    <p:extLst>
      <p:ext uri="{BB962C8B-B14F-4D97-AF65-F5344CB8AC3E}">
        <p14:creationId xmlns:p14="http://schemas.microsoft.com/office/powerpoint/2010/main" val="594045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Times New Roman" panose="02020603050405020304" pitchFamily="18" charset="0"/>
                <a:cs typeface="Times New Roman" panose="02020603050405020304" pitchFamily="18" charset="0"/>
              </a:rPr>
              <a:t>Social media is a low cost tool that four out of five Americans use to communicate each month with other people and organisations. In particular Franks all American </a:t>
            </a:r>
            <a:r>
              <a:rPr lang="en-GB" dirty="0" err="1">
                <a:latin typeface="Times New Roman" panose="02020603050405020304" pitchFamily="18" charset="0"/>
                <a:cs typeface="Times New Roman" panose="02020603050405020304" pitchFamily="18" charset="0"/>
              </a:rPr>
              <a:t>BarBeQue</a:t>
            </a:r>
            <a:r>
              <a:rPr lang="en-GB" dirty="0">
                <a:latin typeface="Times New Roman" panose="02020603050405020304" pitchFamily="18" charset="0"/>
                <a:cs typeface="Times New Roman" panose="02020603050405020304" pitchFamily="18" charset="0"/>
              </a:rPr>
              <a:t> can use social media platforms to publish job listings, correspond with candidates and complete applicants background checks. Also, it can monitor social feedback to estimate the quality of their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Times New Roman" panose="02020603050405020304" pitchFamily="18" charset="0"/>
                <a:ea typeface="+mn-ea"/>
                <a:cs typeface="Times New Roman" panose="02020603050405020304" pitchFamily="18" charset="0"/>
              </a:rPr>
              <a:t>Organizations employ social media platforms to learn about consumer lifestyles and opinions, pro and con, which influence their purchases says Stephen Rappaport, author of Listen First: Turning Social Media Conversations into Business Advantage. Based on its findings, a company can create a target market profile on which to base a marketing strategy. Nevertheless, An organization can transmit marketing messages and relay positive feedback to millions of existing and potential customers and clients over social media platforms. Also, for-profits can reinforce print or broadcast advertisements and convert third-party endorsements to purchases using social platforms.</a:t>
            </a:r>
            <a:endParaRPr lang="en-GB"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Times New Roman" panose="02020603050405020304" pitchFamily="18" charset="0"/>
                <a:cs typeface="Times New Roman" panose="02020603050405020304" pitchFamily="18" charset="0"/>
              </a:rPr>
              <a:t>In addition, </a:t>
            </a:r>
            <a:r>
              <a:rPr lang="en-GB" sz="1200" b="0" i="0" kern="1200" dirty="0">
                <a:solidFill>
                  <a:schemeClr val="tx1"/>
                </a:solidFill>
                <a:effectLst/>
                <a:latin typeface="Times New Roman" panose="02020603050405020304" pitchFamily="18" charset="0"/>
                <a:ea typeface="+mn-ea"/>
                <a:cs typeface="Times New Roman" panose="02020603050405020304" pitchFamily="18" charset="0"/>
              </a:rPr>
              <a:t>Social media channels allow organizations to monitor competitor marketing messages and possibly achieve a competitive advantage by interacting with suppliers, customers and investors. An organization can use competitor messages that relate to marketing initiatives, including new store locations, pricing strategies or products, to formulate its own marketing strategy and tactics. Due to the relative cost effectiveness of this approach, a company may achieve a cost advantage.</a:t>
            </a:r>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D84A86B-D175-4214-8149-507C35F1698F}" type="slidenum">
              <a:rPr lang="en-GB" smtClean="0"/>
              <a:t>2</a:t>
            </a:fld>
            <a:endParaRPr lang="en-GB"/>
          </a:p>
        </p:txBody>
      </p:sp>
    </p:spTree>
    <p:extLst>
      <p:ext uri="{BB962C8B-B14F-4D97-AF65-F5344CB8AC3E}">
        <p14:creationId xmlns:p14="http://schemas.microsoft.com/office/powerpoint/2010/main" val="731372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One of the most powerful methods you can use to market just about anything these days are Facebook ads. With Facebook, you can reach a very specific audience and you can do it very easily. You can target by interest, age, relationships status, geographic location, and so much more. But the trick here to getting great results isn't just about click-traffic. You have to focus on conversions and re-targeting through pixels. If you don't know how to install the Facebook Pixel on your site, then you absolutely must learn how to do this right now. Even if you're not running Facebook ads, you can build your audience with a pixel.</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Do you have a video on your LinkedIn profile? Did you know that you can easily add one? Why not take the time to introduce yourself and your business. Link that to your profile description. That is an easy way to passively market your business, and when it's done right, it can lead to shocking results.</a:t>
            </a:r>
          </a:p>
          <a:p>
            <a:r>
              <a:rPr lang="en-GB" sz="1200" b="0" i="0" kern="1200" dirty="0">
                <a:solidFill>
                  <a:schemeClr val="tx1"/>
                </a:solidFill>
                <a:effectLst/>
                <a:latin typeface="+mn-lt"/>
                <a:ea typeface="+mn-ea"/>
                <a:cs typeface="+mn-cs"/>
              </a:rPr>
              <a:t>If you have lots of connections on LinkedIn and you're not really posting on there, start immediately. You can reach a large audience, especially when your posts go viral. This is a great place to convey the entrepreneurial journey. Talk about your challenges and tell stories. The more effective your stories, the larger your potential reach when you go viral. You can also reach out to other businesses and collaborate with like-minded entrepreneurs on LinkedIn. It's a great go-to resource for all things business and too many people overlook this.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Part of any good sales funnel is going to be an email marketing sequence. These are the automated messages that go out to users once they subscribe to your list. Use your email sequence to build a relationship with the subscriber. Be authentic and transparent. And convey your journey.</a:t>
            </a:r>
          </a:p>
          <a:p>
            <a:r>
              <a:rPr lang="en-GB" sz="1200" b="0" i="0" kern="1200" dirty="0">
                <a:solidFill>
                  <a:schemeClr val="tx1"/>
                </a:solidFill>
                <a:effectLst/>
                <a:latin typeface="+mn-lt"/>
                <a:ea typeface="+mn-ea"/>
                <a:cs typeface="+mn-cs"/>
              </a:rPr>
              <a:t>Use the email responses and clicks to segment your list. For example, if someone clicks on a specific link, they've clearly shown an interest in something. Tag that subscriber to market to them later. If someone buys, tag them as a buyer. Identifying your buyers and the interests of your subscribers is huge for segmenting.</a:t>
            </a:r>
          </a:p>
          <a:p>
            <a:r>
              <a:rPr lang="en-GB" sz="1200" b="0" i="0" kern="1200" dirty="0">
                <a:solidFill>
                  <a:schemeClr val="tx1"/>
                </a:solidFill>
                <a:effectLst/>
                <a:latin typeface="+mn-lt"/>
                <a:ea typeface="+mn-ea"/>
                <a:cs typeface="+mn-cs"/>
              </a:rPr>
              <a:t>When you do send broadcasts, split test. Split test everything, in fact, You never really do know what's going to be the most effective until you pull the trigger and really test it out. This will help you understand what your audience responds to better, making you a better communicator, and better able to sell to your customers.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Want to get the word out there and boost your visibility on social media without taking years to build the audience? Then you should certainly leverage influencers. But the key is to find the right influencer. You don't have to go with influencers with millions of followers. You could opt for micro-influencers with tens of thousands or even a hundred thousand followers.</a:t>
            </a:r>
          </a:p>
          <a:p>
            <a:r>
              <a:rPr lang="en-GB" sz="1200" b="0" i="0" kern="1200" dirty="0">
                <a:solidFill>
                  <a:schemeClr val="tx1"/>
                </a:solidFill>
                <a:effectLst/>
                <a:latin typeface="+mn-lt"/>
                <a:ea typeface="+mn-ea"/>
                <a:cs typeface="+mn-cs"/>
              </a:rPr>
              <a:t>The trick? Find the right influencer in your niche so that you're targeting the right audience. It's not just about spreading your message. It's about spreading your message to the right consumer base. If you can do that properly, then you can likely reach a sizable audience for not much money invested when you think about the potential profit it can return.</a:t>
            </a:r>
          </a:p>
          <a:p>
            <a:r>
              <a:rPr lang="en-GB" sz="1200" b="0" i="0" kern="1200" dirty="0">
                <a:solidFill>
                  <a:schemeClr val="tx1"/>
                </a:solidFill>
                <a:effectLst/>
                <a:latin typeface="+mn-lt"/>
                <a:ea typeface="+mn-ea"/>
                <a:cs typeface="+mn-cs"/>
              </a:rPr>
              <a:t>If your sales systems and products are in place, then this makes sense. If you have an offer that's clearly converting, and it's simply about more visibility, then this is likely the right marketing strategy for you right now. Assess the situation and reach out to influencers and gauge their pricing. Do small tests and see what works, then scale.</a:t>
            </a:r>
          </a:p>
          <a:p>
            <a:endParaRPr lang="en-GB" sz="1200" b="0" i="0" kern="1200" dirty="0">
              <a:solidFill>
                <a:schemeClr val="tx1"/>
              </a:solidFill>
              <a:effectLst/>
              <a:latin typeface="+mn-lt"/>
              <a:ea typeface="+mn-ea"/>
              <a:cs typeface="+mn-cs"/>
            </a:endParaRP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BD84A86B-D175-4214-8149-507C35F1698F}" type="slidenum">
              <a:rPr lang="en-GB" smtClean="0"/>
              <a:t>3</a:t>
            </a:fld>
            <a:endParaRPr lang="en-GB"/>
          </a:p>
        </p:txBody>
      </p:sp>
    </p:spTree>
    <p:extLst>
      <p:ext uri="{BB962C8B-B14F-4D97-AF65-F5344CB8AC3E}">
        <p14:creationId xmlns:p14="http://schemas.microsoft.com/office/powerpoint/2010/main" val="2388066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first rule for growing your business through the power of social media is to know your market. The clearer you are about your target demographic, the better you'll be able to appeal to your customers. The less you know about your target demographic, the less likely you'll be able to succeed through social media. In addition, Building a popular social media profile takes work. But it also takes planning. To </a:t>
            </a:r>
            <a:r>
              <a:rPr lang="en-GB" sz="1200" b="0" i="0" u="none" strike="noStrike" kern="1200" dirty="0">
                <a:solidFill>
                  <a:schemeClr val="tx1"/>
                </a:solidFill>
                <a:effectLst/>
                <a:latin typeface="+mn-lt"/>
                <a:ea typeface="+mn-ea"/>
                <a:cs typeface="+mn-cs"/>
              </a:rPr>
              <a:t>achieve any goal, y</a:t>
            </a:r>
            <a:r>
              <a:rPr lang="en-GB" sz="1200" b="0" i="0" kern="1200" dirty="0">
                <a:solidFill>
                  <a:schemeClr val="tx1"/>
                </a:solidFill>
                <a:effectLst/>
                <a:latin typeface="+mn-lt"/>
                <a:ea typeface="+mn-ea"/>
                <a:cs typeface="+mn-cs"/>
              </a:rPr>
              <a:t>ou need to create a rock-solid plan. Develop your strategy on how you plan to get from Point A to Point B. Will you use ads? Influencers? Power users? What type of content will you post? How often will you post it? And so on. The goal of social media isn't about bombarding users with posts. It's not about quantity; it's about the quality of the posts. Ensuring that the posts are targeted towards your market and that each of them conveys an important message or unique display of something relevant to that demographic will help you to gain the most traction while also adding on more followers. </a:t>
            </a:r>
          </a:p>
          <a:p>
            <a:endParaRPr lang="en-GB" dirty="0"/>
          </a:p>
        </p:txBody>
      </p:sp>
      <p:sp>
        <p:nvSpPr>
          <p:cNvPr id="4" name="Slide Number Placeholder 3"/>
          <p:cNvSpPr>
            <a:spLocks noGrp="1"/>
          </p:cNvSpPr>
          <p:nvPr>
            <p:ph type="sldNum" sz="quarter" idx="5"/>
          </p:nvPr>
        </p:nvSpPr>
        <p:spPr/>
        <p:txBody>
          <a:bodyPr/>
          <a:lstStyle/>
          <a:p>
            <a:fld id="{BD84A86B-D175-4214-8149-507C35F1698F}" type="slidenum">
              <a:rPr lang="en-GB" smtClean="0"/>
              <a:t>4</a:t>
            </a:fld>
            <a:endParaRPr lang="en-GB"/>
          </a:p>
        </p:txBody>
      </p:sp>
    </p:spTree>
    <p:extLst>
      <p:ext uri="{BB962C8B-B14F-4D97-AF65-F5344CB8AC3E}">
        <p14:creationId xmlns:p14="http://schemas.microsoft.com/office/powerpoint/2010/main" val="3143532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Social media is all about creating value. What type of value do your posts bring? Are they inspirational or educational in some manner? Do they help to motivate others out there to attain a certain lifestyle? Almost all of the Instagram Influencers started out by following other high-profile accounts. This created their first bits of visibility for them. It also helped them to gauge what was working for those who were already at the top of their game. Following these accounts can help connect with future clients.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Anyone who is serious about leveraging social media to grow their business needs to understand that they have to give before they get. Genuinely like, comment and share others' posts every single day, developing relationships with people over time. It won't happen overnight. If you don't give people the time of day, you can't expect them to do the same for you. In addition, spend time networking with others.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It's not about always promoting. If you want to leverage social media to grow your business, you have to spend a lot of time delivering value. Whether that's inspirational value, motivational value or entertainment value, don't always try to sell people something at every bend and turn, otherwise you might put them off. </a:t>
            </a:r>
          </a:p>
          <a:p>
            <a:r>
              <a:rPr lang="en-GB" sz="1200" b="0" i="0" kern="1200" dirty="0">
                <a:solidFill>
                  <a:schemeClr val="tx1"/>
                </a:solidFill>
                <a:effectLst/>
                <a:latin typeface="+mn-lt"/>
                <a:ea typeface="+mn-ea"/>
                <a:cs typeface="+mn-cs"/>
              </a:rPr>
              <a:t>Focus on mobile if you want to dominate social media. Create a link in your profile, ensuring that your site has a healthy responsive design, and make it simple to purchase. Ensure that the purchase process is refined for mobile devices so that people can simply and easily buy whatever it is that you're peddling. The easier you make it for them to buy, the more likely you'll be to clinch the sale.</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BD84A86B-D175-4214-8149-507C35F1698F}" type="slidenum">
              <a:rPr lang="en-GB" smtClean="0"/>
              <a:t>5</a:t>
            </a:fld>
            <a:endParaRPr lang="en-GB"/>
          </a:p>
        </p:txBody>
      </p:sp>
    </p:spTree>
    <p:extLst>
      <p:ext uri="{BB962C8B-B14F-4D97-AF65-F5344CB8AC3E}">
        <p14:creationId xmlns:p14="http://schemas.microsoft.com/office/powerpoint/2010/main" val="3361513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significant benefits to going paperless: Increase in productivity, Elimination of storage space, Reduction in expenses, Ability to work remotely, Better customer service, Protection of documents, Happier team members.</a:t>
            </a:r>
          </a:p>
        </p:txBody>
      </p:sp>
      <p:sp>
        <p:nvSpPr>
          <p:cNvPr id="4" name="Slide Number Placeholder 3"/>
          <p:cNvSpPr>
            <a:spLocks noGrp="1"/>
          </p:cNvSpPr>
          <p:nvPr>
            <p:ph type="sldNum" sz="quarter" idx="5"/>
          </p:nvPr>
        </p:nvSpPr>
        <p:spPr/>
        <p:txBody>
          <a:bodyPr/>
          <a:lstStyle/>
          <a:p>
            <a:fld id="{BD84A86B-D175-4214-8149-507C35F1698F}" type="slidenum">
              <a:rPr lang="en-GB" smtClean="0"/>
              <a:t>6</a:t>
            </a:fld>
            <a:endParaRPr lang="en-GB"/>
          </a:p>
        </p:txBody>
      </p:sp>
    </p:spTree>
    <p:extLst>
      <p:ext uri="{BB962C8B-B14F-4D97-AF65-F5344CB8AC3E}">
        <p14:creationId xmlns:p14="http://schemas.microsoft.com/office/powerpoint/2010/main" val="1773511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Internal risks are those risks which the business has some control over. Many of these risks can be mitigated or managed using internal controls. The objective of internal controls is to protect staff and resources, encourage positive behaviour in the workplace and support efficient use of business resources. These controls will also ensure financial information is accurate and reliable, compliance with all financial and operational requirements and generally assist in achieving the business’s objectives. Internal control activities generally include approvals, authorisations, verifications, reconciliations, reviews of performance, security of assets, segregation of duties, and controls over information systems. Control activities will assist in deterring, preventing or disclosing risk events within the business. The implementation of internal controls should be part of the continuous improvement program of every business.</a:t>
            </a:r>
          </a:p>
          <a:p>
            <a:r>
              <a:rPr lang="en-GB" dirty="0"/>
              <a:t>External risks to businesses are those events which the business typically has no control over. Examples of these types of risks include: increased competition, financial risks such as unfavourable movements in interest rates, exchange rates, availability of finance, economic risks, such as inflation, and natural disasters. Managing risk that the business has little control over is more about minimising the impact rather than mitigating the problem. There are many risk management strategies that a business can consider to reduce unfavourable outcomes from external events. What is important is that the business is aware of the potential risks associated with changing economic, environmental, social, financial, trading and other conditions that are likely to influence business activities and are capable, willing and able to adapt to these changing conditions.</a:t>
            </a:r>
          </a:p>
        </p:txBody>
      </p:sp>
      <p:sp>
        <p:nvSpPr>
          <p:cNvPr id="4" name="Slide Number Placeholder 3"/>
          <p:cNvSpPr>
            <a:spLocks noGrp="1"/>
          </p:cNvSpPr>
          <p:nvPr>
            <p:ph type="sldNum" sz="quarter" idx="5"/>
          </p:nvPr>
        </p:nvSpPr>
        <p:spPr/>
        <p:txBody>
          <a:bodyPr/>
          <a:lstStyle/>
          <a:p>
            <a:fld id="{BD84A86B-D175-4214-8149-507C35F1698F}" type="slidenum">
              <a:rPr lang="en-GB" smtClean="0"/>
              <a:t>7</a:t>
            </a:fld>
            <a:endParaRPr lang="en-GB"/>
          </a:p>
        </p:txBody>
      </p:sp>
    </p:spTree>
    <p:extLst>
      <p:ext uri="{BB962C8B-B14F-4D97-AF65-F5344CB8AC3E}">
        <p14:creationId xmlns:p14="http://schemas.microsoft.com/office/powerpoint/2010/main" val="1150522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Few small businesses have an accurate idea of the daily, weekly, and monthly numbers and financial trends taking place within the organization. It's vital that you spend the necessary time keeping current on </a:t>
            </a:r>
            <a:r>
              <a:rPr lang="en-GB" sz="1200" b="0" i="0" u="none" strike="noStrike" kern="1200" dirty="0">
                <a:solidFill>
                  <a:schemeClr val="tx1"/>
                </a:solidFill>
                <a:effectLst/>
                <a:latin typeface="+mn-lt"/>
                <a:ea typeface="+mn-ea"/>
                <a:cs typeface="+mn-cs"/>
              </a:rPr>
              <a:t>cash flow </a:t>
            </a:r>
            <a:r>
              <a:rPr lang="en-GB" sz="1200" b="0" i="0" kern="1200" dirty="0">
                <a:solidFill>
                  <a:schemeClr val="tx1"/>
                </a:solidFill>
                <a:effectLst/>
                <a:latin typeface="+mn-lt"/>
                <a:ea typeface="+mn-ea"/>
                <a:cs typeface="+mn-cs"/>
              </a:rPr>
              <a:t>. If you lack the financial skills, </a:t>
            </a:r>
            <a:r>
              <a:rPr lang="en-GB" sz="1200" b="0" i="0" u="none" strike="noStrike" kern="1200" dirty="0">
                <a:solidFill>
                  <a:schemeClr val="tx1"/>
                </a:solidFill>
                <a:effectLst/>
                <a:latin typeface="+mn-lt"/>
                <a:ea typeface="+mn-ea"/>
                <a:cs typeface="+mn-cs"/>
              </a:rPr>
              <a:t>hire an accountant</a:t>
            </a:r>
            <a:r>
              <a:rPr lang="en-GB" sz="1200" b="0" i="0" kern="1200" dirty="0">
                <a:solidFill>
                  <a:schemeClr val="tx1"/>
                </a:solidFill>
                <a:effectLst/>
                <a:latin typeface="+mn-lt"/>
                <a:ea typeface="+mn-ea"/>
                <a:cs typeface="+mn-cs"/>
              </a:rPr>
              <a:t>, but still stay very much in the loop.</a:t>
            </a:r>
          </a:p>
          <a:p>
            <a:r>
              <a:rPr lang="en-GB" sz="1200" b="0" i="0" kern="1200" dirty="0">
                <a:solidFill>
                  <a:schemeClr val="tx1"/>
                </a:solidFill>
                <a:effectLst/>
                <a:latin typeface="+mn-lt"/>
                <a:ea typeface="+mn-ea"/>
                <a:cs typeface="+mn-cs"/>
              </a:rPr>
              <a:t>Similar to keeping score, </a:t>
            </a:r>
            <a:r>
              <a:rPr lang="en-GB" sz="1200" b="0" i="0" u="none" strike="noStrike" kern="1200" dirty="0">
                <a:solidFill>
                  <a:schemeClr val="tx1"/>
                </a:solidFill>
                <a:effectLst/>
                <a:latin typeface="+mn-lt"/>
                <a:ea typeface="+mn-ea"/>
                <a:cs typeface="+mn-cs"/>
              </a:rPr>
              <a:t>setting goals</a:t>
            </a:r>
            <a:r>
              <a:rPr lang="en-GB" sz="1200" b="0" i="0" kern="1200" dirty="0">
                <a:solidFill>
                  <a:schemeClr val="tx1"/>
                </a:solidFill>
                <a:effectLst/>
                <a:latin typeface="+mn-lt"/>
                <a:ea typeface="+mn-ea"/>
                <a:cs typeface="+mn-cs"/>
              </a:rPr>
              <a:t> and objectives is an essential part of your business success. Use the goals you set as an ongoing planning tool to ensure that you continue to move forward with your small business. For instance, try to </a:t>
            </a:r>
            <a:r>
              <a:rPr lang="en-GB" sz="1200" b="0" i="0" u="none" strike="noStrike" kern="1200" dirty="0">
                <a:solidFill>
                  <a:schemeClr val="tx1"/>
                </a:solidFill>
                <a:effectLst/>
                <a:latin typeface="+mn-lt"/>
                <a:ea typeface="+mn-ea"/>
                <a:cs typeface="+mn-cs"/>
              </a:rPr>
              <a:t>increase traffic </a:t>
            </a:r>
            <a:r>
              <a:rPr lang="en-GB" sz="1200" b="0" i="0" kern="1200" dirty="0">
                <a:solidFill>
                  <a:schemeClr val="tx1"/>
                </a:solidFill>
                <a:effectLst/>
                <a:latin typeface="+mn-lt"/>
                <a:ea typeface="+mn-ea"/>
                <a:cs typeface="+mn-cs"/>
              </a:rPr>
              <a:t>by a certain amount on your business website or blog. More web traffic can translate into added sales or customer loyalty.</a:t>
            </a:r>
            <a:r>
              <a:rPr lang="en-GB" dirty="0"/>
              <a:t> Businesses that handle stock are often prone to inefficiency, wasting precious resources through inadequate record keeping, lack of understanding of stock movement and lax controls (physical and procedures) over stock. Inadequate management of stock can drain cash flow and directly impact sales. </a:t>
            </a:r>
            <a:r>
              <a:rPr lang="en-GB" sz="1200" b="0" i="0" kern="1200" dirty="0">
                <a:solidFill>
                  <a:schemeClr val="tx1"/>
                </a:solidFill>
                <a:effectLst/>
                <a:latin typeface="+mn-lt"/>
                <a:ea typeface="+mn-ea"/>
                <a:cs typeface="+mn-cs"/>
              </a:rPr>
              <a:t> In addition, </a:t>
            </a:r>
            <a:r>
              <a:rPr lang="en-GB" dirty="0"/>
              <a:t>Solid policy on customer credit and efficient debtor collection will support business performance. Managing the payments due from debtors can consume a lot of wasted effort if proper controls and procedures are not put in place at the outset. It is important to manage all outstanding payments from customers appropriately to encourage timely payment.</a:t>
            </a:r>
          </a:p>
          <a:p>
            <a:r>
              <a:rPr lang="en-GB" dirty="0"/>
              <a:t>The key to successful cash management is to carefully watch all the steps in the working capital cycle. The quicker the “cycle” turns, the faster the trading operations convert back into available cash. Effective working capital practices will lead to increased liquidity in the business and reduce the reliance on external stakeholders such as banks and suppliers for cash. The most effective method to manage cash flow is to prepare a cash flow forecast in line with the strategic and operational timelines. The forecast should be monitored on a regular basis and variances between estimated and actual identified and action taken if required.</a:t>
            </a:r>
          </a:p>
        </p:txBody>
      </p:sp>
      <p:sp>
        <p:nvSpPr>
          <p:cNvPr id="4" name="Slide Number Placeholder 3"/>
          <p:cNvSpPr>
            <a:spLocks noGrp="1"/>
          </p:cNvSpPr>
          <p:nvPr>
            <p:ph type="sldNum" sz="quarter" idx="5"/>
          </p:nvPr>
        </p:nvSpPr>
        <p:spPr/>
        <p:txBody>
          <a:bodyPr/>
          <a:lstStyle/>
          <a:p>
            <a:fld id="{BD84A86B-D175-4214-8149-507C35F1698F}" type="slidenum">
              <a:rPr lang="en-GB" smtClean="0"/>
              <a:t>8</a:t>
            </a:fld>
            <a:endParaRPr lang="en-GB"/>
          </a:p>
        </p:txBody>
      </p:sp>
    </p:spTree>
    <p:extLst>
      <p:ext uri="{BB962C8B-B14F-4D97-AF65-F5344CB8AC3E}">
        <p14:creationId xmlns:p14="http://schemas.microsoft.com/office/powerpoint/2010/main" val="52965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Fixed expenses are those that remain relatively constant regardless of the level of sales. Examples can include rent, salaries and insurance. Profitability can be impacted where sales decrease and fixed costs remain constant. Additionally, although termed “fixed”, these costs can increase in line with changing economic and other trading conditions. In addition, Variable expenses are those that move relative to sales. Examples can include freight, marketing and casual labour. Monitoring variable costs is critical to profitability. Where sales remain flat or decrease, it is important to manage variable costs in line with sales to avoid erosion of profits.</a:t>
            </a:r>
          </a:p>
          <a:p>
            <a:r>
              <a:rPr lang="en-GB" dirty="0"/>
              <a:t>A solid supplier relationship will enhance business operations by minimising sourcing issues and increasing the business’s reputation for efficiency and good management. Payment terms with suppliers will be an important part of maintaining the relationship. Good communication with suppliers will ensure that the business is seen to be a solid reliable customer</a:t>
            </a:r>
          </a:p>
          <a:p>
            <a:endParaRPr lang="en-GB" dirty="0"/>
          </a:p>
        </p:txBody>
      </p:sp>
      <p:sp>
        <p:nvSpPr>
          <p:cNvPr id="4" name="Slide Number Placeholder 3"/>
          <p:cNvSpPr>
            <a:spLocks noGrp="1"/>
          </p:cNvSpPr>
          <p:nvPr>
            <p:ph type="sldNum" sz="quarter" idx="5"/>
          </p:nvPr>
        </p:nvSpPr>
        <p:spPr/>
        <p:txBody>
          <a:bodyPr/>
          <a:lstStyle/>
          <a:p>
            <a:fld id="{BD84A86B-D175-4214-8149-507C35F1698F}" type="slidenum">
              <a:rPr lang="en-GB" smtClean="0"/>
              <a:t>9</a:t>
            </a:fld>
            <a:endParaRPr lang="en-GB"/>
          </a:p>
        </p:txBody>
      </p:sp>
    </p:spTree>
    <p:extLst>
      <p:ext uri="{BB962C8B-B14F-4D97-AF65-F5344CB8AC3E}">
        <p14:creationId xmlns:p14="http://schemas.microsoft.com/office/powerpoint/2010/main" val="3612944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marketing plan is a summary of every decision you’ve made about marketing your new business. There are many different marketing plan formats. Use one that is most comfortable for you.</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Wasting money on ineffective marketing is easy. Seek out </a:t>
            </a:r>
            <a:r>
              <a:rPr lang="en-GB" sz="1200" b="0" i="0" u="none" strike="noStrike" kern="1200" dirty="0">
                <a:solidFill>
                  <a:schemeClr val="tx1"/>
                </a:solidFill>
                <a:effectLst/>
                <a:latin typeface="+mn-lt"/>
                <a:ea typeface="+mn-ea"/>
                <a:cs typeface="+mn-cs"/>
              </a:rPr>
              <a:t>low-budget, high-impact marketing </a:t>
            </a:r>
            <a:r>
              <a:rPr lang="en-GB" sz="1200" b="0" i="0" kern="1200" dirty="0">
                <a:solidFill>
                  <a:schemeClr val="tx1"/>
                </a:solidFill>
                <a:effectLst/>
                <a:latin typeface="+mn-lt"/>
                <a:ea typeface="+mn-ea"/>
                <a:cs typeface="+mn-cs"/>
              </a:rPr>
              <a:t>strategies to improve your small business. Test one or two new tactics and see which perform best before adding them to your marketing mix. Social media is an excellent low-cost and low-risk way to promote your business. LinkedIn, Facebook, Twitter, and Instagram are a few good tools to </a:t>
            </a:r>
            <a:r>
              <a:rPr lang="en-GB" sz="1200" b="0" i="0" u="none" strike="noStrike" kern="1200" dirty="0">
                <a:solidFill>
                  <a:schemeClr val="tx1"/>
                </a:solidFill>
                <a:effectLst/>
                <a:latin typeface="+mn-lt"/>
                <a:ea typeface="+mn-ea"/>
                <a:cs typeface="+mn-cs"/>
              </a:rPr>
              <a:t>build a social presence </a:t>
            </a:r>
            <a:r>
              <a:rPr lang="en-GB" sz="1200" b="0" i="0" kern="1200" dirty="0">
                <a:solidFill>
                  <a:schemeClr val="tx1"/>
                </a:solidFill>
                <a:effectLst/>
                <a:latin typeface="+mn-lt"/>
                <a:ea typeface="+mn-ea"/>
                <a:cs typeface="+mn-cs"/>
              </a:rPr>
              <a:t>and attract attention to your business.</a:t>
            </a:r>
          </a:p>
          <a:p>
            <a:r>
              <a:rPr lang="en-GB" dirty="0"/>
              <a:t>Most people enjoy sharing their opinions. Use that to your advantage. Once you have identified your potential customers and likely competition, do some detailed market surveys to compare your ideas with what potential customers have to say. This reality check can be a lifesaver. It can help you avoid making decisions that are expensive or unnecessary. </a:t>
            </a:r>
          </a:p>
          <a:p>
            <a:r>
              <a:rPr lang="en-GB" dirty="0"/>
              <a:t>Most business owners are optimists. That’s certainly a good and useful quality. However, now’s the time to balance that optimism with an objective look at your competition. Be sure to look for the best qualities of your competitors, as well as their weaknesses</a:t>
            </a:r>
          </a:p>
        </p:txBody>
      </p:sp>
      <p:sp>
        <p:nvSpPr>
          <p:cNvPr id="4" name="Slide Number Placeholder 3"/>
          <p:cNvSpPr>
            <a:spLocks noGrp="1"/>
          </p:cNvSpPr>
          <p:nvPr>
            <p:ph type="sldNum" sz="quarter" idx="5"/>
          </p:nvPr>
        </p:nvSpPr>
        <p:spPr/>
        <p:txBody>
          <a:bodyPr/>
          <a:lstStyle/>
          <a:p>
            <a:fld id="{BD84A86B-D175-4214-8149-507C35F1698F}" type="slidenum">
              <a:rPr lang="en-GB" smtClean="0"/>
              <a:t>10</a:t>
            </a:fld>
            <a:endParaRPr lang="en-GB"/>
          </a:p>
        </p:txBody>
      </p:sp>
    </p:spTree>
    <p:extLst>
      <p:ext uri="{BB962C8B-B14F-4D97-AF65-F5344CB8AC3E}">
        <p14:creationId xmlns:p14="http://schemas.microsoft.com/office/powerpoint/2010/main" val="1301018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number of different resource typologies have been proposed in the strategic management literature. Integrating these suggests that an inclusive conceptualization of firm resources should include: tacit knowledge (e.g., Grant 1996b). While marketing resources have not been discussed explicitly in the literature in any depth, many</a:t>
            </a:r>
          </a:p>
          <a:p>
            <a:r>
              <a:rPr lang="en-GB" sz="1200" b="0" i="0" kern="1200" dirty="0">
                <a:solidFill>
                  <a:schemeClr val="tx1"/>
                </a:solidFill>
                <a:effectLst/>
                <a:latin typeface="+mn-lt"/>
                <a:ea typeface="+mn-ea"/>
                <a:cs typeface="+mn-cs"/>
              </a:rPr>
              <a:t>marketing researchers have examined assets that fall within this typology of marketing resources. </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BD84A86B-D175-4214-8149-507C35F1698F}" type="slidenum">
              <a:rPr lang="en-GB" smtClean="0"/>
              <a:t>11</a:t>
            </a:fld>
            <a:endParaRPr lang="en-GB"/>
          </a:p>
        </p:txBody>
      </p:sp>
    </p:spTree>
    <p:extLst>
      <p:ext uri="{BB962C8B-B14F-4D97-AF65-F5344CB8AC3E}">
        <p14:creationId xmlns:p14="http://schemas.microsoft.com/office/powerpoint/2010/main" val="2435708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tacit knowledge resource being deployed through organizational capabilities is often based upon organizational memory (Sinkula 1994) and includes managerial ability (Mahoney and Pandian 1992;NelsonandWinter1982). Examples of marketing-related tacit knowledge include advertising creative selection, brand manager insight concerning </a:t>
            </a:r>
            <a:r>
              <a:rPr lang="en-GB" sz="1200" b="0" i="0" kern="1200" dirty="0" err="1">
                <a:solidFill>
                  <a:schemeClr val="tx1"/>
                </a:solidFill>
                <a:effectLst/>
                <a:latin typeface="+mn-lt"/>
                <a:ea typeface="+mn-ea"/>
                <a:cs typeface="+mn-cs"/>
              </a:rPr>
              <a:t>the“essence”of</a:t>
            </a:r>
            <a:r>
              <a:rPr lang="en-GB" sz="1200" b="0" i="0" kern="1200" dirty="0">
                <a:solidFill>
                  <a:schemeClr val="tx1"/>
                </a:solidFill>
                <a:effectLst/>
                <a:latin typeface="+mn-lt"/>
                <a:ea typeface="+mn-ea"/>
                <a:cs typeface="+mn-cs"/>
              </a:rPr>
              <a:t> a brand, and salesperson relationship-building approaches.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Many marketing-related activities, however, may draw directly or indirectly on financial resources from outside a delineated marketing budget. For example, marketing training often draws on HR budgets and personnel. Clearly, access to needed financial resources is important in determining a firm’s ability to successfully engage in marketing activities. This is supported by research linking the deployment of financial resources on marketing-related activities such as advertising and firm performance (e.g., McAlister et al. 2007; Mizik and Jacobson 2007).</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BD84A86B-D175-4214-8149-507C35F1698F}" type="slidenum">
              <a:rPr lang="en-GB" smtClean="0"/>
              <a:t>12</a:t>
            </a:fld>
            <a:endParaRPr lang="en-GB"/>
          </a:p>
        </p:txBody>
      </p:sp>
    </p:spTree>
    <p:extLst>
      <p:ext uri="{BB962C8B-B14F-4D97-AF65-F5344CB8AC3E}">
        <p14:creationId xmlns:p14="http://schemas.microsoft.com/office/powerpoint/2010/main" val="1180678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information concerns data such as facts, axiomatic propositions, and symbols which can be transmitted without loss of integrity once the syntactical rules for deciphering it are </a:t>
            </a:r>
            <a:r>
              <a:rPr lang="en-GB" sz="1200" b="0" i="0" kern="1200" dirty="0" err="1">
                <a:solidFill>
                  <a:schemeClr val="tx1"/>
                </a:solidFill>
                <a:effectLst/>
                <a:latin typeface="+mn-lt"/>
                <a:ea typeface="+mn-ea"/>
                <a:cs typeface="+mn-cs"/>
              </a:rPr>
              <a:t>known.Information</a:t>
            </a:r>
            <a:r>
              <a:rPr lang="en-GB" sz="1200" b="0" i="0" kern="1200" dirty="0">
                <a:solidFill>
                  <a:schemeClr val="tx1"/>
                </a:solidFill>
                <a:effectLst/>
                <a:latin typeface="+mn-lt"/>
                <a:ea typeface="+mn-ea"/>
                <a:cs typeface="+mn-cs"/>
              </a:rPr>
              <a:t> has long been viewed as a key marketing asset Most obviously, information about customers, channel members, and competitors are important inputs for marketing activities such as pricing, advertising, product development, and marketing planning.</a:t>
            </a:r>
            <a:endParaRPr lang="en-GB" dirty="0"/>
          </a:p>
          <a:p>
            <a:endParaRPr lang="en-GB" dirty="0"/>
          </a:p>
          <a:p>
            <a:r>
              <a:rPr lang="en-GB" sz="1200" b="0" i="0" kern="1200" dirty="0">
                <a:solidFill>
                  <a:schemeClr val="tx1"/>
                </a:solidFill>
                <a:effectLst/>
                <a:latin typeface="+mn-lt"/>
                <a:ea typeface="+mn-ea"/>
                <a:cs typeface="+mn-cs"/>
              </a:rPr>
              <a:t>Firms are connected to many different entities with which they are involved in exchange relationships. Each of these different types of relationship may constitute a resource that can be an input to marketing activities. For example, relationships with customers and channel members are clearly helpful in facilitating market research and selling</a:t>
            </a:r>
          </a:p>
          <a:p>
            <a:r>
              <a:rPr lang="en-GB" sz="1200" b="0" i="0" kern="1200" dirty="0">
                <a:solidFill>
                  <a:schemeClr val="tx1"/>
                </a:solidFill>
                <a:effectLst/>
                <a:latin typeface="+mn-lt"/>
                <a:ea typeface="+mn-ea"/>
                <a:cs typeface="+mn-cs"/>
              </a:rPr>
              <a:t>activities. Relationships with suppliers can also be an asset that enables firms to better perform marketing-related activities such as new product development relationships between the firm and its employees can create a relational asset that may be an important input to marketing activities such as selling and implementing marketing strategies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These are the characteristics of the organization such as its scale and scope of operations. However, organizational resources also encompass the firm’s formal and informal organizational systems communications systems, structure and culture. All of these organizational resources may be important inputs to a firm’s marketing.</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Legal resources These concern legislative-based instruments that provide protection for other types of firm resources including proprietary product and process technology and brand names and associated symbols. Marketers have long recognized the utility of legal protection of firm resources such as trademarks and patents in providing barriers to competitive imitation, allowing investments in some resources to be recouped over the period offered by the legal </a:t>
            </a:r>
            <a:r>
              <a:rPr lang="en-GB" sz="1200" b="0" i="0" kern="1200">
                <a:solidFill>
                  <a:schemeClr val="tx1"/>
                </a:solidFill>
                <a:effectLst/>
                <a:latin typeface="+mn-lt"/>
                <a:ea typeface="+mn-ea"/>
                <a:cs typeface="+mn-cs"/>
              </a:rPr>
              <a:t>instruments available (e.g.,</a:t>
            </a:r>
          </a:p>
          <a:p>
            <a:r>
              <a:rPr lang="en-GB" sz="1200" b="0" i="0" kern="1200">
                <a:solidFill>
                  <a:schemeClr val="tx1"/>
                </a:solidFill>
                <a:effectLst/>
                <a:latin typeface="+mn-lt"/>
                <a:ea typeface="+mn-ea"/>
                <a:cs typeface="+mn-cs"/>
              </a:rPr>
              <a:t>Cohen 1991; Givon et al. 1995).</a:t>
            </a:r>
          </a:p>
          <a:p>
            <a:endParaRPr lang="en-GB" sz="1200" b="0" i="0" kern="120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BD84A86B-D175-4214-8149-507C35F1698F}" type="slidenum">
              <a:rPr lang="en-GB" smtClean="0"/>
              <a:t>13</a:t>
            </a:fld>
            <a:endParaRPr lang="en-GB"/>
          </a:p>
        </p:txBody>
      </p:sp>
    </p:spTree>
    <p:extLst>
      <p:ext uri="{BB962C8B-B14F-4D97-AF65-F5344CB8AC3E}">
        <p14:creationId xmlns:p14="http://schemas.microsoft.com/office/powerpoint/2010/main" val="947473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obvious part of the profitability for every business is the selling price of products and services. When determining prices it is important to ensure that prices and sales volumes allow the business to be profitable. Good practice will include a business having a pricing policy that is regularly reviewed in line with costs. Business owners and managers should also take into account how pricing balances out across the entire range of products and services. For example, a loss-leader (which makes a small profit or even none at all) can be offset by other, more profitable products. Pricing should also take into account the level of competition and relative pricing. Discounting products or services can entice higher sales volume. However, this will erode the profitability of the transaction. It is important to understand the impact discounting has on profit and customer demand. Discounts should be recorded separately and monitored regularly.</a:t>
            </a:r>
          </a:p>
          <a:p>
            <a:r>
              <a:rPr lang="en-GB" dirty="0"/>
              <a:t>Improving profitability can also be achieved through an increase in volume sold. There are two ways in which this can be achieved: • increasing level of sales to existing customers • sourcing new customers For existing customers, an increase in the overall volume of purchases is generally achieved by marketing techniques to entice further sales. In addition, many businesses overlook the opportunity to “up-sell”, and business owners and managers should ensure that staff are well trained to look for further sales opportunities. Setting targets for sales staff will assist in monitoring overall performance and enhance profitability. A break-even calculation can be used to ensure that any sales strategy implemented will cover all costs and allow for realistic targets to be set that ensure profit is maximised.</a:t>
            </a:r>
          </a:p>
        </p:txBody>
      </p:sp>
      <p:sp>
        <p:nvSpPr>
          <p:cNvPr id="4" name="Slide Number Placeholder 3"/>
          <p:cNvSpPr>
            <a:spLocks noGrp="1"/>
          </p:cNvSpPr>
          <p:nvPr>
            <p:ph type="sldNum" sz="quarter" idx="5"/>
          </p:nvPr>
        </p:nvSpPr>
        <p:spPr/>
        <p:txBody>
          <a:bodyPr/>
          <a:lstStyle/>
          <a:p>
            <a:fld id="{BD84A86B-D175-4214-8149-507C35F1698F}" type="slidenum">
              <a:rPr lang="en-GB" smtClean="0"/>
              <a:t>14</a:t>
            </a:fld>
            <a:endParaRPr lang="en-GB"/>
          </a:p>
        </p:txBody>
      </p:sp>
    </p:spTree>
    <p:extLst>
      <p:ext uri="{BB962C8B-B14F-4D97-AF65-F5344CB8AC3E}">
        <p14:creationId xmlns:p14="http://schemas.microsoft.com/office/powerpoint/2010/main" val="3074525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Strategic planning provides direction for the future of the business by establishing priorities and allocating resources to achieve the objectives outlined in the plan. When a business implements a formal process of strategic planning on a regular basis, business performance is measured and assessed. The process allows for business owners and managers to allocate resources and implement changed business practices for improved business performance. Having a strategy in place that focuses on continual improvement will ensure that the business thrives, but it also means that many crisis situations that can be the undoing of a business may be identified and addressed before they have a negative effect on the business.</a:t>
            </a:r>
          </a:p>
          <a:p>
            <a:r>
              <a:rPr lang="en-GB" dirty="0"/>
              <a:t>Financial planning is a continuous process of directing and allocating financial resources of the business to meet strategic goals and objectives. Undertaking a regular review of the potential future financial position of the business will provide clarity on the ability of the business to meet its strategic direction. Budgets and forecasts are critical tools that can be used to predict the future financial position of any business. The difference between a budget and a forecast is that the budget sets out the financial goals of the business in line with the strategic plan and a forecast tracks the financial outcomes in line with budget predictions, providing a valuable tool to assess the likelihood of the achievement of the budget.</a:t>
            </a:r>
          </a:p>
        </p:txBody>
      </p:sp>
      <p:sp>
        <p:nvSpPr>
          <p:cNvPr id="4" name="Slide Number Placeholder 3"/>
          <p:cNvSpPr>
            <a:spLocks noGrp="1"/>
          </p:cNvSpPr>
          <p:nvPr>
            <p:ph type="sldNum" sz="quarter" idx="5"/>
          </p:nvPr>
        </p:nvSpPr>
        <p:spPr/>
        <p:txBody>
          <a:bodyPr/>
          <a:lstStyle/>
          <a:p>
            <a:fld id="{BD84A86B-D175-4214-8149-507C35F1698F}" type="slidenum">
              <a:rPr lang="en-GB" smtClean="0"/>
              <a:t>15</a:t>
            </a:fld>
            <a:endParaRPr lang="en-GB"/>
          </a:p>
        </p:txBody>
      </p:sp>
    </p:spTree>
    <p:extLst>
      <p:ext uri="{BB962C8B-B14F-4D97-AF65-F5344CB8AC3E}">
        <p14:creationId xmlns:p14="http://schemas.microsoft.com/office/powerpoint/2010/main" val="135257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Every business that employs staff must understand the value staff bring to the overall performance of the business. Truly engaged staff will play a significant part in the overall success of the business. Employing and retaining staff who contribute to increased productivity should be a high priority for every business. This is relatively easy where a culture based on trust, teamwork, communication and shared goals is entwined in the business. To achieve this type of culture, business owners and managers need to ensure that staff are involved in the decision-making process. Weekly meetings, staff surveys and feedback and team building events are just some ways to improve communication and feedback. Bonuses and commissions that encourage staff to meet and exceed targets will also influence staff behaviour.</a:t>
            </a:r>
          </a:p>
          <a:p>
            <a:pPr algn="l"/>
            <a:r>
              <a:rPr lang="en-GB" dirty="0"/>
              <a:t>Improving business performance through the better use of technology will require a thorough understanding of key processes in the business. Business owners and managers can then assess the areas where technology can enhance these processes. It is important that staff are well trained in using the necessary technology and understand the importance of technology to the business. Staff also need to be well versed in the consequences to the business where technology is used inappropriately. With a vast array of technological choices, it is important that a business takes a considered approach to the use of new technology with particular focus on integrating existing technology.</a:t>
            </a:r>
          </a:p>
        </p:txBody>
      </p:sp>
      <p:sp>
        <p:nvSpPr>
          <p:cNvPr id="4" name="Slide Number Placeholder 3"/>
          <p:cNvSpPr>
            <a:spLocks noGrp="1"/>
          </p:cNvSpPr>
          <p:nvPr>
            <p:ph type="sldNum" sz="quarter" idx="5"/>
          </p:nvPr>
        </p:nvSpPr>
        <p:spPr/>
        <p:txBody>
          <a:bodyPr/>
          <a:lstStyle/>
          <a:p>
            <a:fld id="{BD84A86B-D175-4214-8149-507C35F1698F}" type="slidenum">
              <a:rPr lang="en-GB" smtClean="0"/>
              <a:t>16</a:t>
            </a:fld>
            <a:endParaRPr lang="en-GB"/>
          </a:p>
        </p:txBody>
      </p:sp>
    </p:spTree>
    <p:extLst>
      <p:ext uri="{BB962C8B-B14F-4D97-AF65-F5344CB8AC3E}">
        <p14:creationId xmlns:p14="http://schemas.microsoft.com/office/powerpoint/2010/main" val="377430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AD71-CFF2-4D0D-A118-1B19F6DA62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4F6F63-A84E-485F-B441-BEF101FBAC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F6F9A3F-454C-4597-A5A6-4A1E6E8E0C53}"/>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5" name="Footer Placeholder 4">
            <a:extLst>
              <a:ext uri="{FF2B5EF4-FFF2-40B4-BE49-F238E27FC236}">
                <a16:creationId xmlns:a16="http://schemas.microsoft.com/office/drawing/2014/main" id="{C965AA2E-242B-49A1-B19C-3BC79458B1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F8B3F2-A49F-4629-9349-9E6F5494EA3B}"/>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3643243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E0D14-8CC5-45B1-9BFE-F0BCE6F2DB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859B91-A42E-4016-829B-0AAFF40A44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BE73FE-04E0-4680-B5ED-84B7EF7F5120}"/>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5" name="Footer Placeholder 4">
            <a:extLst>
              <a:ext uri="{FF2B5EF4-FFF2-40B4-BE49-F238E27FC236}">
                <a16:creationId xmlns:a16="http://schemas.microsoft.com/office/drawing/2014/main" id="{B2B25469-935C-4540-AFAE-E8D7B1CD94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DCF75B-96B8-4A7C-8741-D07DC46F5B80}"/>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782721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656C6-EF89-4EAC-A304-024276CB93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2F860C-B4CC-488F-8706-4E925BF144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788569-6873-4E96-B0F7-813CF5640C68}"/>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5" name="Footer Placeholder 4">
            <a:extLst>
              <a:ext uri="{FF2B5EF4-FFF2-40B4-BE49-F238E27FC236}">
                <a16:creationId xmlns:a16="http://schemas.microsoft.com/office/drawing/2014/main" id="{14361166-8E82-48DC-B834-AB14E9F478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EAC974-F396-47AA-B19A-6DDB01029FB5}"/>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3911034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ADDFD-2D64-467F-A9AC-7A5990346C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1072E3-C472-4EBE-9F6C-EDE339B190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AA5E639-C329-44E1-ACD6-98EACEF7C6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432B55E-A131-4676-A4DC-E7C04E8C9304}"/>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6" name="Footer Placeholder 5">
            <a:extLst>
              <a:ext uri="{FF2B5EF4-FFF2-40B4-BE49-F238E27FC236}">
                <a16:creationId xmlns:a16="http://schemas.microsoft.com/office/drawing/2014/main" id="{39212B23-8F33-41D9-870F-F8D400FF65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65D5CE-29A3-460F-99A6-9552DDABD780}"/>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2095976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E8F4C-9F6E-4716-B66C-70E5EE1FEF8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D2FC789-FA1A-4D26-B60F-90BAEB00B5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A00CB5-4A0A-4A01-A584-E052B00012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3FBBB6-07F1-4C89-9D13-35A3F78830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F948EC-7589-4D6D-A51F-D6522265C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B2DA741-1B29-4963-879C-8161E0D16130}"/>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8" name="Footer Placeholder 7">
            <a:extLst>
              <a:ext uri="{FF2B5EF4-FFF2-40B4-BE49-F238E27FC236}">
                <a16:creationId xmlns:a16="http://schemas.microsoft.com/office/drawing/2014/main" id="{7C7DC0CC-9CA8-44A2-9963-ECE97E8258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1199F7B-EF09-4FB5-8DDD-54BD1ED1A6AD}"/>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2270797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50E2C-287D-4BD8-A741-F0EE464F74D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6EDBC30-2DCF-4DE7-9160-AD64D629F2CE}"/>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4" name="Footer Placeholder 3">
            <a:extLst>
              <a:ext uri="{FF2B5EF4-FFF2-40B4-BE49-F238E27FC236}">
                <a16:creationId xmlns:a16="http://schemas.microsoft.com/office/drawing/2014/main" id="{511360A6-C98C-456B-90BA-06D7B93017A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526C1EA-C2A8-4172-BBE1-101F7A3034A9}"/>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3550069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19109A-D251-4D44-BDBA-F698638C8246}"/>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3" name="Footer Placeholder 2">
            <a:extLst>
              <a:ext uri="{FF2B5EF4-FFF2-40B4-BE49-F238E27FC236}">
                <a16:creationId xmlns:a16="http://schemas.microsoft.com/office/drawing/2014/main" id="{AD277DDA-C71A-4963-A07D-4ED285CDFD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1B10E12-15FE-4759-9CED-D054ED5E742E}"/>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535390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934E1-A18B-433D-8F8E-841EE806FE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CCA27E4-6616-4A99-BFBF-B3C8CDE045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FD56731-AAD1-465F-B83F-584C74CD09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BB54EF-A37A-4111-910C-B0353D8A48AB}"/>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6" name="Footer Placeholder 5">
            <a:extLst>
              <a:ext uri="{FF2B5EF4-FFF2-40B4-BE49-F238E27FC236}">
                <a16:creationId xmlns:a16="http://schemas.microsoft.com/office/drawing/2014/main" id="{279CDF04-9C59-45CC-B41B-087D4D85EE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E04289-C4A5-4B9F-8782-E0F98585C4BF}"/>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375015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257D-7BBE-4FCF-9E4E-D1A89FF4F3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80032B4-687A-4650-AFD3-C154CAA354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2DDA6-566E-4417-8CF9-294506035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FF999D-B7BB-4976-A3F3-2CA04B5BC45D}"/>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6" name="Footer Placeholder 5">
            <a:extLst>
              <a:ext uri="{FF2B5EF4-FFF2-40B4-BE49-F238E27FC236}">
                <a16:creationId xmlns:a16="http://schemas.microsoft.com/office/drawing/2014/main" id="{E8D24244-1088-4959-ACFF-D78C18DEA8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70B80D-640D-43E3-BB5F-5E1FFDF9081C}"/>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716373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5EB1D-37C6-4088-8B73-C3C2C12A282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4D54AC-9463-48E3-B419-162A49881A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F41188-8398-420B-BBA4-E7CC4B15837E}"/>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5" name="Footer Placeholder 4">
            <a:extLst>
              <a:ext uri="{FF2B5EF4-FFF2-40B4-BE49-F238E27FC236}">
                <a16:creationId xmlns:a16="http://schemas.microsoft.com/office/drawing/2014/main" id="{38ECFDE5-F350-4F2D-9AB7-EE12C7164F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5C44C5-9221-447A-B192-32BB733C9036}"/>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990530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38C3A6-AEC6-4411-A960-D7D41E4B41E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0897AD-8BD5-416C-B3E0-F65D5D9A7F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7792A4-CA53-44EA-AEE2-7E6B8E7E0828}"/>
              </a:ext>
            </a:extLst>
          </p:cNvPr>
          <p:cNvSpPr>
            <a:spLocks noGrp="1"/>
          </p:cNvSpPr>
          <p:nvPr>
            <p:ph type="dt" sz="half" idx="10"/>
          </p:nvPr>
        </p:nvSpPr>
        <p:spPr/>
        <p:txBody>
          <a:bodyPr/>
          <a:lstStyle/>
          <a:p>
            <a:fld id="{D5043D2B-59F9-4647-859D-E3ED2D12EC5D}" type="datetimeFigureOut">
              <a:rPr lang="en-GB" smtClean="0"/>
              <a:t>22/04/2020</a:t>
            </a:fld>
            <a:endParaRPr lang="en-GB"/>
          </a:p>
        </p:txBody>
      </p:sp>
      <p:sp>
        <p:nvSpPr>
          <p:cNvPr id="5" name="Footer Placeholder 4">
            <a:extLst>
              <a:ext uri="{FF2B5EF4-FFF2-40B4-BE49-F238E27FC236}">
                <a16:creationId xmlns:a16="http://schemas.microsoft.com/office/drawing/2014/main" id="{C0A2A839-9E5B-4869-BF22-13214E538C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9B9E3F-9F89-42BD-9E58-4EBB43C65A40}"/>
              </a:ext>
            </a:extLst>
          </p:cNvPr>
          <p:cNvSpPr>
            <a:spLocks noGrp="1"/>
          </p:cNvSpPr>
          <p:nvPr>
            <p:ph type="sldNum" sz="quarter" idx="12"/>
          </p:nvPr>
        </p:nvSpPr>
        <p:spPr/>
        <p:txBody>
          <a:bodyPr/>
          <a:lstStyle/>
          <a:p>
            <a:fld id="{4D8F0870-173D-4F7F-B911-E97E538A6250}" type="slidenum">
              <a:rPr lang="en-GB" smtClean="0"/>
              <a:t>‹#›</a:t>
            </a:fld>
            <a:endParaRPr lang="en-GB"/>
          </a:p>
        </p:txBody>
      </p:sp>
    </p:spTree>
    <p:extLst>
      <p:ext uri="{BB962C8B-B14F-4D97-AF65-F5344CB8AC3E}">
        <p14:creationId xmlns:p14="http://schemas.microsoft.com/office/powerpoint/2010/main" val="2513940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7E74EF-D090-40A3-812C-E699AEFB82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5565BC9-9A52-42FD-AF56-03DB78360A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51FB0C-6BC0-4463-827C-325D8A6DB4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043D2B-59F9-4647-859D-E3ED2D12EC5D}" type="datetimeFigureOut">
              <a:rPr lang="en-GB" smtClean="0"/>
              <a:t>22/04/2020</a:t>
            </a:fld>
            <a:endParaRPr lang="en-GB"/>
          </a:p>
        </p:txBody>
      </p:sp>
      <p:sp>
        <p:nvSpPr>
          <p:cNvPr id="5" name="Footer Placeholder 4">
            <a:extLst>
              <a:ext uri="{FF2B5EF4-FFF2-40B4-BE49-F238E27FC236}">
                <a16:creationId xmlns:a16="http://schemas.microsoft.com/office/drawing/2014/main" id="{A9BBCAFB-1BFF-4600-80D8-C1E0D6B0C7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8EE5494-C097-46C8-9ABD-D0E9F1F8BA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F0870-173D-4F7F-B911-E97E538A6250}" type="slidenum">
              <a:rPr lang="en-GB" smtClean="0"/>
              <a:t>‹#›</a:t>
            </a:fld>
            <a:endParaRPr lang="en-GB"/>
          </a:p>
        </p:txBody>
      </p:sp>
    </p:spTree>
    <p:extLst>
      <p:ext uri="{BB962C8B-B14F-4D97-AF65-F5344CB8AC3E}">
        <p14:creationId xmlns:p14="http://schemas.microsoft.com/office/powerpoint/2010/main" val="3475532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FA94B-7E7C-42E9-BCB1-BDB84DC11287}"/>
              </a:ext>
            </a:extLst>
          </p:cNvPr>
          <p:cNvSpPr>
            <a:spLocks noGrp="1"/>
          </p:cNvSpPr>
          <p:nvPr>
            <p:ph type="title"/>
          </p:nvPr>
        </p:nvSpPr>
        <p:spPr/>
        <p:txBody>
          <a:bodyPr/>
          <a:lstStyle/>
          <a:p>
            <a:r>
              <a:rPr lang="en-US" dirty="0"/>
              <a:t>SOCIAL MEDIA</a:t>
            </a:r>
          </a:p>
        </p:txBody>
      </p:sp>
      <p:sp>
        <p:nvSpPr>
          <p:cNvPr id="3" name="Content Placeholder 2">
            <a:extLst>
              <a:ext uri="{FF2B5EF4-FFF2-40B4-BE49-F238E27FC236}">
                <a16:creationId xmlns:a16="http://schemas.microsoft.com/office/drawing/2014/main" id="{66B1767C-AEC4-4973-8D91-0880689DC416}"/>
              </a:ext>
            </a:extLst>
          </p:cNvPr>
          <p:cNvSpPr>
            <a:spLocks noGrp="1"/>
          </p:cNvSpPr>
          <p:nvPr>
            <p:ph idx="1"/>
          </p:nvPr>
        </p:nvSpPr>
        <p:spPr/>
        <p:txBody>
          <a:bodyPr/>
          <a:lstStyle/>
          <a:p>
            <a:pPr marL="0" indent="0" algn="ctr">
              <a:lnSpc>
                <a:spcPct val="200000"/>
              </a:lnSpc>
              <a:buNone/>
            </a:pPr>
            <a:r>
              <a:rPr lang="en-US" dirty="0">
                <a:latin typeface="Times New Roman" panose="02020603050405020304" pitchFamily="18" charset="0"/>
                <a:cs typeface="Times New Roman" panose="02020603050405020304" pitchFamily="18" charset="0"/>
              </a:rPr>
              <a:t>Institutional Affiliation</a:t>
            </a:r>
          </a:p>
          <a:p>
            <a:pPr marL="0" indent="0" algn="ctr">
              <a:lnSpc>
                <a:spcPct val="200000"/>
              </a:lnSpc>
              <a:buNone/>
            </a:pPr>
            <a:r>
              <a:rPr lang="en-US" dirty="0">
                <a:latin typeface="Times New Roman" panose="02020603050405020304" pitchFamily="18" charset="0"/>
                <a:cs typeface="Times New Roman" panose="02020603050405020304" pitchFamily="18" charset="0"/>
              </a:rPr>
              <a:t>Professor’s Name</a:t>
            </a:r>
          </a:p>
          <a:p>
            <a:pPr marL="0" indent="0" algn="ctr">
              <a:lnSpc>
                <a:spcPct val="200000"/>
              </a:lnSpc>
              <a:buNone/>
            </a:pPr>
            <a:r>
              <a:rPr lang="en-US" dirty="0">
                <a:latin typeface="Times New Roman" panose="02020603050405020304" pitchFamily="18" charset="0"/>
                <a:cs typeface="Times New Roman" panose="02020603050405020304" pitchFamily="18" charset="0"/>
              </a:rPr>
              <a:t>Student’s Name</a:t>
            </a:r>
          </a:p>
          <a:p>
            <a:pPr marL="0" indent="0" algn="ctr">
              <a:lnSpc>
                <a:spcPct val="200000"/>
              </a:lnSpc>
              <a:buNone/>
            </a:pPr>
            <a:r>
              <a:rPr lang="en-US"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362274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4833B-3CB2-421E-99FA-8103434C2190}"/>
              </a:ext>
            </a:extLst>
          </p:cNvPr>
          <p:cNvSpPr>
            <a:spLocks noGrp="1"/>
          </p:cNvSpPr>
          <p:nvPr>
            <p:ph type="ctrTitle"/>
          </p:nvPr>
        </p:nvSpPr>
        <p:spPr>
          <a:xfrm>
            <a:off x="1524000" y="406400"/>
            <a:ext cx="9144000" cy="1193800"/>
          </a:xfrm>
        </p:spPr>
        <p:txBody>
          <a:bodyPr/>
          <a:lstStyle/>
          <a:p>
            <a:pPr algn="l"/>
            <a:r>
              <a:rPr lang="en-GB" dirty="0"/>
              <a:t>SOCIAL MEDIA</a:t>
            </a:r>
          </a:p>
        </p:txBody>
      </p:sp>
      <p:sp>
        <p:nvSpPr>
          <p:cNvPr id="3" name="Subtitle 2">
            <a:extLst>
              <a:ext uri="{FF2B5EF4-FFF2-40B4-BE49-F238E27FC236}">
                <a16:creationId xmlns:a16="http://schemas.microsoft.com/office/drawing/2014/main" id="{E60B65ED-3158-49B2-A9EB-C688681A479A}"/>
              </a:ext>
            </a:extLst>
          </p:cNvPr>
          <p:cNvSpPr>
            <a:spLocks noGrp="1"/>
          </p:cNvSpPr>
          <p:nvPr>
            <p:ph type="subTitle" idx="1"/>
          </p:nvPr>
        </p:nvSpPr>
        <p:spPr>
          <a:xfrm>
            <a:off x="1524000" y="1773238"/>
            <a:ext cx="9144000" cy="4678362"/>
          </a:xfrm>
        </p:spPr>
        <p:txBody>
          <a:bodyPr/>
          <a:lstStyle/>
          <a:p>
            <a:pPr algn="l"/>
            <a:r>
              <a:rPr lang="en-GB" dirty="0"/>
              <a:t>The recent growth of social media, or consumer-generated media, has given rise to bidirectional communication between consumers and marketers. There is some evidence that the dialogue appears to help the business performance of companies by influencing, for example, product sales, consumer attitudes, and consumer decision-making</a:t>
            </a:r>
          </a:p>
          <a:p>
            <a:pPr marL="457200" indent="-457200" algn="l">
              <a:buAutoNum type="arabicPeriod"/>
            </a:pPr>
            <a:r>
              <a:rPr lang="en-GB" dirty="0"/>
              <a:t>Employee recruitment</a:t>
            </a:r>
          </a:p>
          <a:p>
            <a:pPr marL="457200" indent="-457200" algn="l">
              <a:buAutoNum type="arabicPeriod"/>
            </a:pPr>
            <a:r>
              <a:rPr lang="en-GB" dirty="0"/>
              <a:t>Market research</a:t>
            </a:r>
          </a:p>
          <a:p>
            <a:pPr marL="457200" indent="-457200" algn="l">
              <a:buAutoNum type="arabicPeriod"/>
            </a:pPr>
            <a:r>
              <a:rPr lang="en-GB" dirty="0"/>
              <a:t>Competitive advantage</a:t>
            </a:r>
          </a:p>
          <a:p>
            <a:pPr marL="457200" indent="-457200" algn="l">
              <a:buAutoNum type="arabicPeriod"/>
            </a:pPr>
            <a:r>
              <a:rPr lang="en-GB" dirty="0"/>
              <a:t>Customer base</a:t>
            </a:r>
          </a:p>
        </p:txBody>
      </p:sp>
    </p:spTree>
    <p:extLst>
      <p:ext uri="{BB962C8B-B14F-4D97-AF65-F5344CB8AC3E}">
        <p14:creationId xmlns:p14="http://schemas.microsoft.com/office/powerpoint/2010/main" val="1474201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78F0D-9EE0-4809-AED3-2639458833E2}"/>
              </a:ext>
            </a:extLst>
          </p:cNvPr>
          <p:cNvSpPr>
            <a:spLocks noGrp="1"/>
          </p:cNvSpPr>
          <p:nvPr>
            <p:ph type="ctrTitle"/>
          </p:nvPr>
        </p:nvSpPr>
        <p:spPr>
          <a:xfrm>
            <a:off x="1524000" y="1122363"/>
            <a:ext cx="9144000" cy="1267546"/>
          </a:xfrm>
        </p:spPr>
        <p:txBody>
          <a:bodyPr/>
          <a:lstStyle/>
          <a:p>
            <a:pPr algn="l"/>
            <a:r>
              <a:rPr lang="en-GB" dirty="0"/>
              <a:t>SOCIAL MEDIA</a:t>
            </a:r>
          </a:p>
        </p:txBody>
      </p:sp>
      <p:sp>
        <p:nvSpPr>
          <p:cNvPr id="3" name="Subtitle 2">
            <a:extLst>
              <a:ext uri="{FF2B5EF4-FFF2-40B4-BE49-F238E27FC236}">
                <a16:creationId xmlns:a16="http://schemas.microsoft.com/office/drawing/2014/main" id="{435FB94B-1927-408A-ADED-2D2912080DC3}"/>
              </a:ext>
            </a:extLst>
          </p:cNvPr>
          <p:cNvSpPr>
            <a:spLocks noGrp="1"/>
          </p:cNvSpPr>
          <p:nvPr>
            <p:ph type="subTitle" idx="1"/>
          </p:nvPr>
        </p:nvSpPr>
        <p:spPr>
          <a:xfrm>
            <a:off x="1524000" y="2389909"/>
            <a:ext cx="9144000" cy="3886200"/>
          </a:xfrm>
        </p:spPr>
        <p:txBody>
          <a:bodyPr/>
          <a:lstStyle/>
          <a:p>
            <a:pPr algn="l"/>
            <a:r>
              <a:rPr lang="en-GB" dirty="0"/>
              <a:t>Effective ways to use social media in improving business</a:t>
            </a:r>
          </a:p>
          <a:p>
            <a:pPr marL="457200" indent="-457200" algn="l">
              <a:buAutoNum type="arabicPeriod"/>
            </a:pPr>
            <a:r>
              <a:rPr lang="en-GB" dirty="0"/>
              <a:t>Use </a:t>
            </a:r>
            <a:r>
              <a:rPr lang="en-GB" dirty="0" err="1"/>
              <a:t>facebook</a:t>
            </a:r>
            <a:r>
              <a:rPr lang="en-GB" dirty="0"/>
              <a:t> ads with re-targeting</a:t>
            </a:r>
          </a:p>
          <a:p>
            <a:pPr marL="457200" indent="-457200" algn="l">
              <a:buAutoNum type="arabicPeriod"/>
            </a:pPr>
            <a:r>
              <a:rPr lang="en-GB" dirty="0"/>
              <a:t>Use </a:t>
            </a:r>
            <a:r>
              <a:rPr lang="en-GB" dirty="0" err="1"/>
              <a:t>linkedln</a:t>
            </a:r>
            <a:r>
              <a:rPr lang="en-GB" dirty="0"/>
              <a:t> the right way</a:t>
            </a:r>
          </a:p>
          <a:p>
            <a:pPr marL="457200" indent="-457200" algn="l">
              <a:buAutoNum type="arabicPeriod"/>
            </a:pPr>
            <a:r>
              <a:rPr lang="en-GB" dirty="0"/>
              <a:t>Use email marketing sequences</a:t>
            </a:r>
          </a:p>
          <a:p>
            <a:pPr marL="457200" indent="-457200" algn="l">
              <a:buAutoNum type="arabicPeriod"/>
            </a:pPr>
            <a:r>
              <a:rPr lang="en-GB" dirty="0"/>
              <a:t>Leverage influencers</a:t>
            </a:r>
          </a:p>
        </p:txBody>
      </p:sp>
    </p:spTree>
    <p:extLst>
      <p:ext uri="{BB962C8B-B14F-4D97-AF65-F5344CB8AC3E}">
        <p14:creationId xmlns:p14="http://schemas.microsoft.com/office/powerpoint/2010/main" val="3639939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EF19A-A1E2-4A5A-B216-9A78F9336074}"/>
              </a:ext>
            </a:extLst>
          </p:cNvPr>
          <p:cNvSpPr>
            <a:spLocks noGrp="1"/>
          </p:cNvSpPr>
          <p:nvPr>
            <p:ph type="title"/>
          </p:nvPr>
        </p:nvSpPr>
        <p:spPr/>
        <p:txBody>
          <a:bodyPr/>
          <a:lstStyle/>
          <a:p>
            <a:r>
              <a:rPr lang="en-GB" dirty="0"/>
              <a:t>SOCIAL MEDIA </a:t>
            </a:r>
          </a:p>
        </p:txBody>
      </p:sp>
      <p:sp>
        <p:nvSpPr>
          <p:cNvPr id="3" name="Content Placeholder 2">
            <a:extLst>
              <a:ext uri="{FF2B5EF4-FFF2-40B4-BE49-F238E27FC236}">
                <a16:creationId xmlns:a16="http://schemas.microsoft.com/office/drawing/2014/main" id="{6C9E4F24-DD0D-4AAF-875D-40A5273BE3AB}"/>
              </a:ext>
            </a:extLst>
          </p:cNvPr>
          <p:cNvSpPr>
            <a:spLocks noGrp="1"/>
          </p:cNvSpPr>
          <p:nvPr>
            <p:ph idx="1"/>
          </p:nvPr>
        </p:nvSpPr>
        <p:spPr/>
        <p:txBody>
          <a:bodyPr/>
          <a:lstStyle/>
          <a:p>
            <a:pPr marL="0" indent="0">
              <a:buNone/>
            </a:pPr>
            <a:r>
              <a:rPr lang="en-GB" dirty="0"/>
              <a:t>Rules for Leveraging Social Media to improve your business </a:t>
            </a:r>
          </a:p>
          <a:p>
            <a:pPr marL="0" indent="0">
              <a:buNone/>
            </a:pPr>
            <a:r>
              <a:rPr lang="en-GB" dirty="0"/>
              <a:t>There is a clear distinct formula for success in social media. </a:t>
            </a:r>
            <a:r>
              <a:rPr lang="en-GB" dirty="0" err="1"/>
              <a:t>Theres</a:t>
            </a:r>
            <a:r>
              <a:rPr lang="en-GB" dirty="0"/>
              <a:t> a playbook that you can use to leverage the inherent power of this transformative platform for getting the proverbial word out. Franks all American </a:t>
            </a:r>
            <a:r>
              <a:rPr lang="en-GB" dirty="0" err="1"/>
              <a:t>BarBeQue</a:t>
            </a:r>
            <a:r>
              <a:rPr lang="en-GB" dirty="0"/>
              <a:t> can harness the power of social media to vastly grow their business. Here are some rules for leveraging social media;</a:t>
            </a:r>
          </a:p>
          <a:p>
            <a:pPr marL="514350" indent="-514350">
              <a:buAutoNum type="arabicPeriod"/>
            </a:pPr>
            <a:r>
              <a:rPr lang="en-GB" dirty="0"/>
              <a:t>Know your market</a:t>
            </a:r>
          </a:p>
          <a:p>
            <a:pPr marL="514350" indent="-514350">
              <a:buAutoNum type="arabicPeriod"/>
            </a:pPr>
            <a:r>
              <a:rPr lang="en-GB" dirty="0"/>
              <a:t>Develop a strategy</a:t>
            </a:r>
          </a:p>
          <a:p>
            <a:pPr marL="514350" indent="-514350">
              <a:buAutoNum type="arabicPeriod"/>
            </a:pPr>
            <a:r>
              <a:rPr lang="en-GB" dirty="0"/>
              <a:t>Focus on quality over quantity of posts</a:t>
            </a:r>
          </a:p>
          <a:p>
            <a:pPr marL="0" indent="0">
              <a:buNone/>
            </a:pPr>
            <a:endParaRPr lang="en-GB" dirty="0"/>
          </a:p>
        </p:txBody>
      </p:sp>
    </p:spTree>
    <p:extLst>
      <p:ext uri="{BB962C8B-B14F-4D97-AF65-F5344CB8AC3E}">
        <p14:creationId xmlns:p14="http://schemas.microsoft.com/office/powerpoint/2010/main" val="2584645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88082-07D6-4D95-8B08-0793B0EC1485}"/>
              </a:ext>
            </a:extLst>
          </p:cNvPr>
          <p:cNvSpPr>
            <a:spLocks noGrp="1"/>
          </p:cNvSpPr>
          <p:nvPr>
            <p:ph type="title"/>
          </p:nvPr>
        </p:nvSpPr>
        <p:spPr/>
        <p:txBody>
          <a:bodyPr/>
          <a:lstStyle/>
          <a:p>
            <a:r>
              <a:rPr lang="en-GB" dirty="0"/>
              <a:t>SOCIAL MEDIA</a:t>
            </a:r>
          </a:p>
        </p:txBody>
      </p:sp>
      <p:sp>
        <p:nvSpPr>
          <p:cNvPr id="3" name="Content Placeholder 2">
            <a:extLst>
              <a:ext uri="{FF2B5EF4-FFF2-40B4-BE49-F238E27FC236}">
                <a16:creationId xmlns:a16="http://schemas.microsoft.com/office/drawing/2014/main" id="{FBDFB582-6593-4CC4-9807-BE51CD6493BE}"/>
              </a:ext>
            </a:extLst>
          </p:cNvPr>
          <p:cNvSpPr>
            <a:spLocks noGrp="1"/>
          </p:cNvSpPr>
          <p:nvPr>
            <p:ph idx="1"/>
          </p:nvPr>
        </p:nvSpPr>
        <p:spPr/>
        <p:txBody>
          <a:bodyPr/>
          <a:lstStyle/>
          <a:p>
            <a:pPr marL="0" indent="0">
              <a:buNone/>
            </a:pPr>
            <a:r>
              <a:rPr lang="en-GB" dirty="0"/>
              <a:t>Rules for Leveraging Social Media to improve your business </a:t>
            </a:r>
          </a:p>
          <a:p>
            <a:pPr marL="0" indent="0">
              <a:buNone/>
            </a:pPr>
            <a:r>
              <a:rPr lang="en-GB" dirty="0"/>
              <a:t>4. Create real value</a:t>
            </a:r>
          </a:p>
          <a:p>
            <a:pPr marL="0" indent="0">
              <a:buNone/>
            </a:pPr>
            <a:r>
              <a:rPr lang="en-GB" dirty="0"/>
              <a:t>5. Follow high profile accounts</a:t>
            </a:r>
          </a:p>
          <a:p>
            <a:pPr marL="0" indent="0">
              <a:buNone/>
            </a:pPr>
            <a:r>
              <a:rPr lang="en-GB" dirty="0"/>
              <a:t>6. comment, share and like often</a:t>
            </a:r>
          </a:p>
          <a:p>
            <a:pPr marL="0" indent="0">
              <a:buNone/>
            </a:pPr>
            <a:r>
              <a:rPr lang="en-GB" dirty="0"/>
              <a:t>7. Leverage the power of other influencers</a:t>
            </a:r>
          </a:p>
          <a:p>
            <a:pPr marL="0" indent="0">
              <a:buNone/>
            </a:pPr>
            <a:r>
              <a:rPr lang="en-GB" dirty="0"/>
              <a:t>8. network</a:t>
            </a:r>
          </a:p>
          <a:p>
            <a:pPr marL="0" indent="0">
              <a:buNone/>
            </a:pPr>
            <a:r>
              <a:rPr lang="en-GB" dirty="0"/>
              <a:t>9.  Don’t always be promoting</a:t>
            </a:r>
          </a:p>
          <a:p>
            <a:pPr marL="0" indent="0">
              <a:buNone/>
            </a:pPr>
            <a:r>
              <a:rPr lang="en-GB" dirty="0"/>
              <a:t>10. Make it easy for people to buy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4115829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C3BCB-A4F7-4D5F-84AF-7D665B5AC74C}"/>
              </a:ext>
            </a:extLst>
          </p:cNvPr>
          <p:cNvSpPr>
            <a:spLocks noGrp="1"/>
          </p:cNvSpPr>
          <p:nvPr>
            <p:ph type="title"/>
          </p:nvPr>
        </p:nvSpPr>
        <p:spPr/>
        <p:txBody>
          <a:bodyPr/>
          <a:lstStyle/>
          <a:p>
            <a:r>
              <a:rPr lang="en-GB" dirty="0"/>
              <a:t>TECHNOLOGY</a:t>
            </a:r>
          </a:p>
        </p:txBody>
      </p:sp>
      <p:sp>
        <p:nvSpPr>
          <p:cNvPr id="3" name="Content Placeholder 2">
            <a:extLst>
              <a:ext uri="{FF2B5EF4-FFF2-40B4-BE49-F238E27FC236}">
                <a16:creationId xmlns:a16="http://schemas.microsoft.com/office/drawing/2014/main" id="{8C9A6BA0-1109-4F1B-8CEF-2D98C1A3A6A4}"/>
              </a:ext>
            </a:extLst>
          </p:cNvPr>
          <p:cNvSpPr>
            <a:spLocks noGrp="1"/>
          </p:cNvSpPr>
          <p:nvPr>
            <p:ph idx="1"/>
          </p:nvPr>
        </p:nvSpPr>
        <p:spPr/>
        <p:txBody>
          <a:bodyPr/>
          <a:lstStyle/>
          <a:p>
            <a:pPr marL="0" indent="0">
              <a:buNone/>
            </a:pPr>
            <a:r>
              <a:rPr lang="en-GB" dirty="0"/>
              <a:t>Technology is a major driver of business profits. Some of the innovations that  may be implemented using technology include;</a:t>
            </a:r>
          </a:p>
          <a:p>
            <a:pPr marL="0" indent="0">
              <a:buNone/>
            </a:pPr>
            <a:r>
              <a:rPr lang="en-GB" dirty="0"/>
              <a:t>Document management systems (going paperless)</a:t>
            </a:r>
          </a:p>
          <a:p>
            <a:pPr marL="0" indent="0">
              <a:buNone/>
            </a:pPr>
            <a:r>
              <a:rPr lang="en-GB" dirty="0"/>
              <a:t>Electronic workflow</a:t>
            </a:r>
          </a:p>
          <a:p>
            <a:pPr marL="0" indent="0">
              <a:buNone/>
            </a:pPr>
            <a:r>
              <a:rPr lang="en-GB" dirty="0"/>
              <a:t>Customer relationship management software</a:t>
            </a:r>
          </a:p>
          <a:p>
            <a:pPr marL="0" indent="0">
              <a:buNone/>
            </a:pPr>
            <a:r>
              <a:rPr lang="en-GB" dirty="0"/>
              <a:t>Portals (staff portals)</a:t>
            </a:r>
          </a:p>
        </p:txBody>
      </p:sp>
    </p:spTree>
    <p:extLst>
      <p:ext uri="{BB962C8B-B14F-4D97-AF65-F5344CB8AC3E}">
        <p14:creationId xmlns:p14="http://schemas.microsoft.com/office/powerpoint/2010/main" val="42420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3981-39AC-4A1D-9EAD-7D379830D70A}"/>
              </a:ext>
            </a:extLst>
          </p:cNvPr>
          <p:cNvSpPr>
            <a:spLocks noGrp="1"/>
          </p:cNvSpPr>
          <p:nvPr>
            <p:ph type="title"/>
          </p:nvPr>
        </p:nvSpPr>
        <p:spPr/>
        <p:txBody>
          <a:bodyPr/>
          <a:lstStyle/>
          <a:p>
            <a:r>
              <a:rPr lang="en-GB" dirty="0"/>
              <a:t>OPERATIONS</a:t>
            </a:r>
          </a:p>
        </p:txBody>
      </p:sp>
      <p:sp>
        <p:nvSpPr>
          <p:cNvPr id="3" name="Content Placeholder 2">
            <a:extLst>
              <a:ext uri="{FF2B5EF4-FFF2-40B4-BE49-F238E27FC236}">
                <a16:creationId xmlns:a16="http://schemas.microsoft.com/office/drawing/2014/main" id="{F9ADE7A1-4751-4F04-A474-54380CC0E443}"/>
              </a:ext>
            </a:extLst>
          </p:cNvPr>
          <p:cNvSpPr>
            <a:spLocks noGrp="1"/>
          </p:cNvSpPr>
          <p:nvPr>
            <p:ph idx="1"/>
          </p:nvPr>
        </p:nvSpPr>
        <p:spPr/>
        <p:txBody>
          <a:bodyPr/>
          <a:lstStyle/>
          <a:p>
            <a:pPr marL="0" indent="0">
              <a:buNone/>
            </a:pPr>
            <a:r>
              <a:rPr lang="en-GB" dirty="0"/>
              <a:t>Risk management</a:t>
            </a:r>
          </a:p>
          <a:p>
            <a:pPr marL="0" indent="0">
              <a:buNone/>
            </a:pPr>
            <a:r>
              <a:rPr lang="en-GB" dirty="0"/>
              <a:t>Businesses need to have sound risk management policies in place to reduce the possibility that a particular event will take place and minimise the potential impact on business performance. Risks to the business can be from activities within the business and also from events external to business operations.</a:t>
            </a:r>
          </a:p>
          <a:p>
            <a:pPr marL="514350" indent="-514350">
              <a:buAutoNum type="arabicPeriod"/>
            </a:pPr>
            <a:r>
              <a:rPr lang="en-GB" dirty="0"/>
              <a:t>Internal risks</a:t>
            </a:r>
          </a:p>
          <a:p>
            <a:pPr marL="514350" indent="-514350">
              <a:buAutoNum type="arabicPeriod"/>
            </a:pPr>
            <a:r>
              <a:rPr lang="en-GB" dirty="0"/>
              <a:t>External risks</a:t>
            </a:r>
          </a:p>
        </p:txBody>
      </p:sp>
    </p:spTree>
    <p:extLst>
      <p:ext uri="{BB962C8B-B14F-4D97-AF65-F5344CB8AC3E}">
        <p14:creationId xmlns:p14="http://schemas.microsoft.com/office/powerpoint/2010/main" val="3479901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2E827-D3DD-4A13-86B2-C71070FD80BD}"/>
              </a:ext>
            </a:extLst>
          </p:cNvPr>
          <p:cNvSpPr>
            <a:spLocks noGrp="1"/>
          </p:cNvSpPr>
          <p:nvPr>
            <p:ph type="title"/>
          </p:nvPr>
        </p:nvSpPr>
        <p:spPr>
          <a:xfrm>
            <a:off x="838200" y="365125"/>
            <a:ext cx="10515600" cy="1193511"/>
          </a:xfrm>
        </p:spPr>
        <p:txBody>
          <a:bodyPr/>
          <a:lstStyle/>
          <a:p>
            <a:r>
              <a:rPr lang="en-GB" dirty="0"/>
              <a:t>OPERATIONS</a:t>
            </a:r>
          </a:p>
        </p:txBody>
      </p:sp>
      <p:sp>
        <p:nvSpPr>
          <p:cNvPr id="3" name="Content Placeholder 2">
            <a:extLst>
              <a:ext uri="{FF2B5EF4-FFF2-40B4-BE49-F238E27FC236}">
                <a16:creationId xmlns:a16="http://schemas.microsoft.com/office/drawing/2014/main" id="{1A0F4437-87BE-4076-B080-13E045CCFBF5}"/>
              </a:ext>
            </a:extLst>
          </p:cNvPr>
          <p:cNvSpPr>
            <a:spLocks noGrp="1"/>
          </p:cNvSpPr>
          <p:nvPr>
            <p:ph idx="1"/>
          </p:nvPr>
        </p:nvSpPr>
        <p:spPr>
          <a:xfrm>
            <a:off x="281608" y="1553515"/>
            <a:ext cx="10515600" cy="4667250"/>
          </a:xfrm>
        </p:spPr>
        <p:txBody>
          <a:bodyPr>
            <a:normAutofit/>
          </a:bodyPr>
          <a:lstStyle/>
          <a:p>
            <a:pPr marL="0" indent="0">
              <a:buNone/>
            </a:pPr>
            <a:r>
              <a:rPr lang="en-GB" sz="2400" dirty="0">
                <a:latin typeface="Times New Roman" panose="02020603050405020304" pitchFamily="18" charset="0"/>
                <a:cs typeface="Times New Roman" panose="02020603050405020304" pitchFamily="18" charset="0"/>
              </a:rPr>
              <a:t>Consistent  operations are critical in improving business success and sustainability. With solid processes and procedures in place for managing all the elements of working capital, a business will have a continual improvement program that should lead to optimisation of business performance. </a:t>
            </a:r>
          </a:p>
          <a:p>
            <a:pPr marL="514350" indent="-514350">
              <a:buAutoNum type="arabicPeriod"/>
            </a:pPr>
            <a:r>
              <a:rPr lang="en-GB" sz="2400" dirty="0">
                <a:latin typeface="Times New Roman" panose="02020603050405020304" pitchFamily="18" charset="0"/>
                <a:cs typeface="Times New Roman" panose="02020603050405020304" pitchFamily="18" charset="0"/>
              </a:rPr>
              <a:t>Keep financial score</a:t>
            </a:r>
          </a:p>
          <a:p>
            <a:pPr marL="514350" indent="-514350">
              <a:buAutoNum type="arabicPeriod"/>
            </a:pPr>
            <a:r>
              <a:rPr lang="en-GB" sz="2400" dirty="0">
                <a:latin typeface="Times New Roman" panose="02020603050405020304" pitchFamily="18" charset="0"/>
                <a:cs typeface="Times New Roman" panose="02020603050405020304" pitchFamily="18" charset="0"/>
              </a:rPr>
              <a:t>Set goals </a:t>
            </a:r>
          </a:p>
          <a:p>
            <a:pPr marL="514350" indent="-514350">
              <a:buAutoNum type="arabicPeriod"/>
            </a:pPr>
            <a:r>
              <a:rPr lang="en-GB" sz="2400" dirty="0">
                <a:latin typeface="Times New Roman" panose="02020603050405020304" pitchFamily="18" charset="0"/>
                <a:cs typeface="Times New Roman" panose="02020603050405020304" pitchFamily="18" charset="0"/>
              </a:rPr>
              <a:t>Stock management</a:t>
            </a:r>
          </a:p>
          <a:p>
            <a:pPr marL="514350" indent="-514350">
              <a:buAutoNum type="arabicPeriod"/>
            </a:pPr>
            <a:r>
              <a:rPr lang="en-GB" sz="2400" dirty="0">
                <a:latin typeface="Times New Roman" panose="02020603050405020304" pitchFamily="18" charset="0"/>
                <a:cs typeface="Times New Roman" panose="02020603050405020304" pitchFamily="18" charset="0"/>
              </a:rPr>
              <a:t>Debtor management</a:t>
            </a:r>
          </a:p>
          <a:p>
            <a:pPr marL="514350" indent="-514350">
              <a:buAutoNum type="arabicPeriod"/>
            </a:pPr>
            <a:r>
              <a:rPr lang="en-GB" sz="2400" dirty="0">
                <a:latin typeface="Times New Roman" panose="02020603050405020304" pitchFamily="18" charset="0"/>
                <a:cs typeface="Times New Roman" panose="02020603050405020304" pitchFamily="18" charset="0"/>
              </a:rPr>
              <a:t>Cashflow management</a:t>
            </a:r>
          </a:p>
        </p:txBody>
      </p:sp>
    </p:spTree>
    <p:extLst>
      <p:ext uri="{BB962C8B-B14F-4D97-AF65-F5344CB8AC3E}">
        <p14:creationId xmlns:p14="http://schemas.microsoft.com/office/powerpoint/2010/main" val="3504337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5BA6-E501-4419-A9BB-58F219E1A537}"/>
              </a:ext>
            </a:extLst>
          </p:cNvPr>
          <p:cNvSpPr>
            <a:spLocks noGrp="1"/>
          </p:cNvSpPr>
          <p:nvPr>
            <p:ph type="title"/>
          </p:nvPr>
        </p:nvSpPr>
        <p:spPr/>
        <p:txBody>
          <a:bodyPr/>
          <a:lstStyle/>
          <a:p>
            <a:r>
              <a:rPr lang="en-GB" dirty="0"/>
              <a:t>OPERATIONS</a:t>
            </a:r>
          </a:p>
        </p:txBody>
      </p:sp>
      <p:sp>
        <p:nvSpPr>
          <p:cNvPr id="3" name="Content Placeholder 2">
            <a:extLst>
              <a:ext uri="{FF2B5EF4-FFF2-40B4-BE49-F238E27FC236}">
                <a16:creationId xmlns:a16="http://schemas.microsoft.com/office/drawing/2014/main" id="{A74E8CB8-7D76-41EB-AB90-2E73038F2CDA}"/>
              </a:ext>
            </a:extLst>
          </p:cNvPr>
          <p:cNvSpPr>
            <a:spLocks noGrp="1"/>
          </p:cNvSpPr>
          <p:nvPr>
            <p:ph idx="1"/>
          </p:nvPr>
        </p:nvSpPr>
        <p:spPr/>
        <p:txBody>
          <a:bodyPr/>
          <a:lstStyle/>
          <a:p>
            <a:r>
              <a:rPr lang="en-GB" dirty="0"/>
              <a:t>Expenses </a:t>
            </a:r>
          </a:p>
          <a:p>
            <a:pPr marL="0" indent="0">
              <a:buNone/>
            </a:pPr>
            <a:r>
              <a:rPr lang="en-GB" dirty="0"/>
              <a:t>Every business needs to cover costs in order to make a profit. Essentially there are two types of expenses in business – fixed and variable. </a:t>
            </a:r>
          </a:p>
          <a:p>
            <a:r>
              <a:rPr lang="en-GB" dirty="0"/>
              <a:t>Supplier management</a:t>
            </a:r>
          </a:p>
          <a:p>
            <a:pPr marL="0" indent="0">
              <a:buNone/>
            </a:pPr>
            <a:r>
              <a:rPr lang="en-GB" dirty="0"/>
              <a:t>The relationship with suppliers, if handled well, will provide clear benefits to any business. By keeping suppliers abreast of the business operations, they can often provide useful information and advice including new products and/ or services. </a:t>
            </a:r>
          </a:p>
        </p:txBody>
      </p:sp>
    </p:spTree>
    <p:extLst>
      <p:ext uri="{BB962C8B-B14F-4D97-AF65-F5344CB8AC3E}">
        <p14:creationId xmlns:p14="http://schemas.microsoft.com/office/powerpoint/2010/main" val="3283736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551BF-4D20-4F26-8213-F25121BE7798}"/>
              </a:ext>
            </a:extLst>
          </p:cNvPr>
          <p:cNvSpPr>
            <a:spLocks noGrp="1"/>
          </p:cNvSpPr>
          <p:nvPr>
            <p:ph type="title"/>
          </p:nvPr>
        </p:nvSpPr>
        <p:spPr/>
        <p:txBody>
          <a:bodyPr/>
          <a:lstStyle/>
          <a:p>
            <a:r>
              <a:rPr lang="en-GB" dirty="0"/>
              <a:t>MARKETING</a:t>
            </a:r>
          </a:p>
        </p:txBody>
      </p:sp>
      <p:sp>
        <p:nvSpPr>
          <p:cNvPr id="3" name="Content Placeholder 2">
            <a:extLst>
              <a:ext uri="{FF2B5EF4-FFF2-40B4-BE49-F238E27FC236}">
                <a16:creationId xmlns:a16="http://schemas.microsoft.com/office/drawing/2014/main" id="{35FA024E-CCF5-4F15-AE94-E9F4F45462C1}"/>
              </a:ext>
            </a:extLst>
          </p:cNvPr>
          <p:cNvSpPr>
            <a:spLocks noGrp="1"/>
          </p:cNvSpPr>
          <p:nvPr>
            <p:ph idx="1"/>
          </p:nvPr>
        </p:nvSpPr>
        <p:spPr/>
        <p:txBody>
          <a:bodyPr>
            <a:normAutofit fontScale="92500" lnSpcReduction="10000"/>
          </a:bodyPr>
          <a:lstStyle/>
          <a:p>
            <a:pPr marL="0" indent="0">
              <a:buNone/>
            </a:pPr>
            <a:r>
              <a:rPr lang="en-GB" dirty="0"/>
              <a:t>Effective marketing, referrals, strong sales skills, and strategic questions are the keys to creating favourable attention. The role of marketing in explaining firms’ business performance has received significant attention throughout</a:t>
            </a:r>
          </a:p>
          <a:p>
            <a:pPr marL="0" indent="0">
              <a:buNone/>
            </a:pPr>
            <a:r>
              <a:rPr lang="en-GB" dirty="0"/>
              <a:t>the history of the marketing discipline.</a:t>
            </a:r>
          </a:p>
          <a:p>
            <a:pPr marL="0" indent="0">
              <a:buNone/>
            </a:pPr>
            <a:endParaRPr lang="en-GB" dirty="0"/>
          </a:p>
          <a:p>
            <a:pPr marL="0" indent="0">
              <a:buNone/>
            </a:pPr>
            <a:r>
              <a:rPr lang="en-GB" dirty="0"/>
              <a:t>1. Create a marketing plan</a:t>
            </a:r>
          </a:p>
          <a:p>
            <a:pPr marL="0" indent="0">
              <a:buNone/>
            </a:pPr>
            <a:r>
              <a:rPr lang="en-GB" dirty="0"/>
              <a:t>2. Use high impact marketing</a:t>
            </a:r>
          </a:p>
          <a:p>
            <a:pPr marL="0" indent="0">
              <a:buNone/>
            </a:pPr>
            <a:r>
              <a:rPr lang="en-GB" dirty="0"/>
              <a:t>3. Master business presentations</a:t>
            </a:r>
          </a:p>
          <a:p>
            <a:pPr marL="0" indent="0">
              <a:buNone/>
            </a:pPr>
            <a:r>
              <a:rPr lang="en-GB" dirty="0"/>
              <a:t>4. Learn from potential clients</a:t>
            </a:r>
          </a:p>
          <a:p>
            <a:pPr marL="0" indent="0">
              <a:buNone/>
            </a:pPr>
            <a:r>
              <a:rPr lang="en-GB" dirty="0"/>
              <a:t>5. Check out your competition</a:t>
            </a:r>
          </a:p>
          <a:p>
            <a:pPr marL="0" indent="0">
              <a:buNone/>
            </a:pPr>
            <a:endParaRPr lang="en-GB" dirty="0"/>
          </a:p>
        </p:txBody>
      </p:sp>
    </p:spTree>
    <p:extLst>
      <p:ext uri="{BB962C8B-B14F-4D97-AF65-F5344CB8AC3E}">
        <p14:creationId xmlns:p14="http://schemas.microsoft.com/office/powerpoint/2010/main" val="758997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10B3E-E916-48AB-8DEE-EA647B32DFBE}"/>
              </a:ext>
            </a:extLst>
          </p:cNvPr>
          <p:cNvSpPr>
            <a:spLocks noGrp="1"/>
          </p:cNvSpPr>
          <p:nvPr>
            <p:ph type="title"/>
          </p:nvPr>
        </p:nvSpPr>
        <p:spPr>
          <a:xfrm>
            <a:off x="838200" y="365126"/>
            <a:ext cx="10515600" cy="840220"/>
          </a:xfrm>
        </p:spPr>
        <p:txBody>
          <a:bodyPr/>
          <a:lstStyle/>
          <a:p>
            <a:r>
              <a:rPr lang="en-GB" dirty="0"/>
              <a:t>MARKETING</a:t>
            </a:r>
          </a:p>
        </p:txBody>
      </p:sp>
      <p:sp>
        <p:nvSpPr>
          <p:cNvPr id="3" name="Content Placeholder 2">
            <a:extLst>
              <a:ext uri="{FF2B5EF4-FFF2-40B4-BE49-F238E27FC236}">
                <a16:creationId xmlns:a16="http://schemas.microsoft.com/office/drawing/2014/main" id="{E034BFBF-24AD-4D3C-8110-D7A339EB341C}"/>
              </a:ext>
            </a:extLst>
          </p:cNvPr>
          <p:cNvSpPr>
            <a:spLocks noGrp="1"/>
          </p:cNvSpPr>
          <p:nvPr>
            <p:ph idx="1"/>
          </p:nvPr>
        </p:nvSpPr>
        <p:spPr>
          <a:xfrm>
            <a:off x="838200" y="1205346"/>
            <a:ext cx="10515600" cy="4971617"/>
          </a:xfrm>
        </p:spPr>
        <p:txBody>
          <a:bodyPr/>
          <a:lstStyle/>
          <a:p>
            <a:r>
              <a:rPr lang="en-GB" dirty="0"/>
              <a:t>Marketing resources</a:t>
            </a:r>
          </a:p>
          <a:p>
            <a:pPr marL="0" indent="0">
              <a:buNone/>
            </a:pPr>
            <a:r>
              <a:rPr lang="en-GB" dirty="0"/>
              <a:t>Resources are the assets controlled by the firm that serve as inputs to organizational capabilities and thus have rent-earning potential (Grant 1991; Miller and </a:t>
            </a:r>
            <a:r>
              <a:rPr lang="en-GB" dirty="0" err="1"/>
              <a:t>Shamsie</a:t>
            </a:r>
            <a:r>
              <a:rPr lang="en-GB" dirty="0"/>
              <a:t> 1996).</a:t>
            </a:r>
          </a:p>
          <a:p>
            <a:pPr marL="0" indent="0">
              <a:buNone/>
            </a:pPr>
            <a:r>
              <a:rPr lang="en-GB" dirty="0"/>
              <a:t>From a marketing perspective, marketing resources may therefore be defined as the assets available to marketers and others within the organization that—when Transformed by the firm’s marketing capabilities—can create valuable outputs.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914050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52FA0-D443-49D0-AC2A-2BC9312AFBB5}"/>
              </a:ext>
            </a:extLst>
          </p:cNvPr>
          <p:cNvSpPr>
            <a:spLocks noGrp="1"/>
          </p:cNvSpPr>
          <p:nvPr>
            <p:ph type="title"/>
          </p:nvPr>
        </p:nvSpPr>
        <p:spPr/>
        <p:txBody>
          <a:bodyPr/>
          <a:lstStyle/>
          <a:p>
            <a:r>
              <a:rPr lang="en-GB" dirty="0"/>
              <a:t>MARKETING</a:t>
            </a:r>
          </a:p>
        </p:txBody>
      </p:sp>
      <p:sp>
        <p:nvSpPr>
          <p:cNvPr id="3" name="Content Placeholder 2">
            <a:extLst>
              <a:ext uri="{FF2B5EF4-FFF2-40B4-BE49-F238E27FC236}">
                <a16:creationId xmlns:a16="http://schemas.microsoft.com/office/drawing/2014/main" id="{945487BD-78BA-45C6-AA2C-A360AC1A34D9}"/>
              </a:ext>
            </a:extLst>
          </p:cNvPr>
          <p:cNvSpPr>
            <a:spLocks noGrp="1"/>
          </p:cNvSpPr>
          <p:nvPr>
            <p:ph idx="1"/>
          </p:nvPr>
        </p:nvSpPr>
        <p:spPr>
          <a:xfrm>
            <a:off x="838200" y="1309255"/>
            <a:ext cx="10515600" cy="4867708"/>
          </a:xfrm>
        </p:spPr>
        <p:txBody>
          <a:bodyPr/>
          <a:lstStyle/>
          <a:p>
            <a:pPr marL="0" indent="0">
              <a:buNone/>
            </a:pPr>
            <a:r>
              <a:rPr lang="en-GB" dirty="0"/>
              <a:t>TYPES  OF MARKETING RESOURCES</a:t>
            </a:r>
          </a:p>
          <a:p>
            <a:pPr marL="0" indent="0">
              <a:buNone/>
            </a:pPr>
            <a:r>
              <a:rPr lang="en-GB" b="1" dirty="0"/>
              <a:t>1. Tactic knowledge resources- </a:t>
            </a:r>
            <a:r>
              <a:rPr lang="en-GB" dirty="0"/>
              <a:t>tactic knowledge within a firm is implicit and relates to the know how required to perform a task. (Grant and Spender, 1996)</a:t>
            </a:r>
          </a:p>
          <a:p>
            <a:pPr marL="0" indent="0">
              <a:buNone/>
            </a:pPr>
            <a:r>
              <a:rPr lang="en-GB" b="1" dirty="0"/>
              <a:t>2. Financial resources </a:t>
            </a:r>
            <a:r>
              <a:rPr lang="en-GB" dirty="0"/>
              <a:t>Financial resources concern the cash available for investment in the firm’s marketing-related activities. From this perspective, marketers are clearly most concerned with the size and accessibility of the relevant “marketing budget”</a:t>
            </a:r>
          </a:p>
          <a:p>
            <a:pPr marL="0" indent="0">
              <a:buNone/>
            </a:pPr>
            <a:endParaRPr lang="en-GB" dirty="0"/>
          </a:p>
        </p:txBody>
      </p:sp>
    </p:spTree>
    <p:extLst>
      <p:ext uri="{BB962C8B-B14F-4D97-AF65-F5344CB8AC3E}">
        <p14:creationId xmlns:p14="http://schemas.microsoft.com/office/powerpoint/2010/main" val="754902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DC38C-299F-456E-BEDD-1EAADC155C80}"/>
              </a:ext>
            </a:extLst>
          </p:cNvPr>
          <p:cNvSpPr>
            <a:spLocks noGrp="1"/>
          </p:cNvSpPr>
          <p:nvPr>
            <p:ph type="title"/>
          </p:nvPr>
        </p:nvSpPr>
        <p:spPr/>
        <p:txBody>
          <a:bodyPr/>
          <a:lstStyle/>
          <a:p>
            <a:r>
              <a:rPr lang="en-GB" dirty="0"/>
              <a:t>MARKETING</a:t>
            </a:r>
          </a:p>
        </p:txBody>
      </p:sp>
      <p:sp>
        <p:nvSpPr>
          <p:cNvPr id="3" name="Content Placeholder 2">
            <a:extLst>
              <a:ext uri="{FF2B5EF4-FFF2-40B4-BE49-F238E27FC236}">
                <a16:creationId xmlns:a16="http://schemas.microsoft.com/office/drawing/2014/main" id="{11D8807B-E9A2-4A52-A7AF-70A1F8187BCA}"/>
              </a:ext>
            </a:extLst>
          </p:cNvPr>
          <p:cNvSpPr>
            <a:spLocks noGrp="1"/>
          </p:cNvSpPr>
          <p:nvPr>
            <p:ph idx="1"/>
          </p:nvPr>
        </p:nvSpPr>
        <p:spPr/>
        <p:txBody>
          <a:bodyPr/>
          <a:lstStyle/>
          <a:p>
            <a:pPr marL="0" indent="0">
              <a:buNone/>
            </a:pPr>
            <a:r>
              <a:rPr lang="en-GB" dirty="0"/>
              <a:t>Types of marketing resources</a:t>
            </a:r>
          </a:p>
          <a:p>
            <a:pPr marL="514350" indent="-514350">
              <a:buAutoNum type="arabicPeriod" startAt="3"/>
            </a:pPr>
            <a:r>
              <a:rPr lang="en-GB" dirty="0"/>
              <a:t>Informational resources</a:t>
            </a:r>
          </a:p>
          <a:p>
            <a:pPr marL="514350" indent="-514350">
              <a:buAutoNum type="arabicPeriod" startAt="3"/>
            </a:pPr>
            <a:r>
              <a:rPr lang="en-GB" dirty="0"/>
              <a:t>Relational resources</a:t>
            </a:r>
          </a:p>
          <a:p>
            <a:pPr marL="514350" indent="-514350">
              <a:buAutoNum type="arabicPeriod" startAt="3"/>
            </a:pPr>
            <a:r>
              <a:rPr lang="en-GB" dirty="0"/>
              <a:t>Organisational </a:t>
            </a:r>
            <a:r>
              <a:rPr lang="en-GB" dirty="0" err="1"/>
              <a:t>resourses</a:t>
            </a:r>
            <a:endParaRPr lang="en-GB" dirty="0"/>
          </a:p>
          <a:p>
            <a:pPr marL="514350" indent="-514350">
              <a:buAutoNum type="arabicPeriod" startAt="3"/>
            </a:pPr>
            <a:r>
              <a:rPr lang="en-GB" dirty="0"/>
              <a:t>Legal resources</a:t>
            </a:r>
          </a:p>
        </p:txBody>
      </p:sp>
    </p:spTree>
    <p:extLst>
      <p:ext uri="{BB962C8B-B14F-4D97-AF65-F5344CB8AC3E}">
        <p14:creationId xmlns:p14="http://schemas.microsoft.com/office/powerpoint/2010/main" val="3005641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DC97D-4B96-4A7C-8DE5-195EDD440DE1}"/>
              </a:ext>
            </a:extLst>
          </p:cNvPr>
          <p:cNvSpPr>
            <a:spLocks noGrp="1"/>
          </p:cNvSpPr>
          <p:nvPr>
            <p:ph type="title"/>
          </p:nvPr>
        </p:nvSpPr>
        <p:spPr/>
        <p:txBody>
          <a:bodyPr/>
          <a:lstStyle/>
          <a:p>
            <a:r>
              <a:rPr lang="en-GB" dirty="0"/>
              <a:t>SALES MANAGEMENT</a:t>
            </a:r>
          </a:p>
        </p:txBody>
      </p:sp>
      <p:sp>
        <p:nvSpPr>
          <p:cNvPr id="3" name="Content Placeholder 2">
            <a:extLst>
              <a:ext uri="{FF2B5EF4-FFF2-40B4-BE49-F238E27FC236}">
                <a16:creationId xmlns:a16="http://schemas.microsoft.com/office/drawing/2014/main" id="{F2A6C078-7103-4DD8-8D99-A3D4C254F203}"/>
              </a:ext>
            </a:extLst>
          </p:cNvPr>
          <p:cNvSpPr>
            <a:spLocks noGrp="1"/>
          </p:cNvSpPr>
          <p:nvPr>
            <p:ph idx="1"/>
          </p:nvPr>
        </p:nvSpPr>
        <p:spPr/>
        <p:txBody>
          <a:bodyPr/>
          <a:lstStyle/>
          <a:p>
            <a:pPr marL="514350" indent="-514350">
              <a:buAutoNum type="arabicPeriod"/>
            </a:pPr>
            <a:endParaRPr lang="en-GB" dirty="0"/>
          </a:p>
          <a:p>
            <a:pPr marL="0" indent="0">
              <a:buNone/>
            </a:pPr>
            <a:r>
              <a:rPr lang="en-GB" dirty="0"/>
              <a:t>There are three key components to sales: price, volume and customers. An improvement in one of more of these areas will contribute to increase profitability and business performance. Price will determine the volume of sales and the type of customers the business attracts.</a:t>
            </a:r>
          </a:p>
          <a:p>
            <a:pPr marL="514350" indent="-514350">
              <a:buAutoNum type="arabicPeriod"/>
            </a:pPr>
            <a:r>
              <a:rPr lang="en-GB" dirty="0"/>
              <a:t>Pricing</a:t>
            </a:r>
          </a:p>
          <a:p>
            <a:pPr marL="514350" indent="-514350">
              <a:buAutoNum type="arabicPeriod"/>
            </a:pPr>
            <a:r>
              <a:rPr lang="en-GB" dirty="0"/>
              <a:t>volume</a:t>
            </a:r>
          </a:p>
        </p:txBody>
      </p:sp>
    </p:spTree>
    <p:extLst>
      <p:ext uri="{BB962C8B-B14F-4D97-AF65-F5344CB8AC3E}">
        <p14:creationId xmlns:p14="http://schemas.microsoft.com/office/powerpoint/2010/main" val="3876753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ED536-2938-40FE-9180-E3B1FDAF6B64}"/>
              </a:ext>
            </a:extLst>
          </p:cNvPr>
          <p:cNvSpPr>
            <a:spLocks noGrp="1"/>
          </p:cNvSpPr>
          <p:nvPr>
            <p:ph type="title"/>
          </p:nvPr>
        </p:nvSpPr>
        <p:spPr/>
        <p:txBody>
          <a:bodyPr>
            <a:normAutofit/>
          </a:bodyPr>
          <a:lstStyle/>
          <a:p>
            <a:r>
              <a:rPr lang="en-GB" sz="3200" dirty="0"/>
              <a:t>BUSINESS PLANNING</a:t>
            </a:r>
          </a:p>
        </p:txBody>
      </p:sp>
      <p:sp>
        <p:nvSpPr>
          <p:cNvPr id="3" name="Content Placeholder 2">
            <a:extLst>
              <a:ext uri="{FF2B5EF4-FFF2-40B4-BE49-F238E27FC236}">
                <a16:creationId xmlns:a16="http://schemas.microsoft.com/office/drawing/2014/main" id="{6356AF21-1AF7-4706-8C51-D73177074906}"/>
              </a:ext>
            </a:extLst>
          </p:cNvPr>
          <p:cNvSpPr>
            <a:spLocks noGrp="1"/>
          </p:cNvSpPr>
          <p:nvPr>
            <p:ph idx="1"/>
          </p:nvPr>
        </p:nvSpPr>
        <p:spPr/>
        <p:txBody>
          <a:bodyPr>
            <a:normAutofit/>
          </a:bodyPr>
          <a:lstStyle/>
          <a:p>
            <a:pPr marL="0" indent="0">
              <a:buNone/>
            </a:pPr>
            <a:r>
              <a:rPr lang="en-GB" sz="3200" dirty="0"/>
              <a:t>Successful businesses are those that have a clear purpose, set goals aimed at achieving that purpose and established procedures designed to meet those goals consistently. Good practice business planning will formalise these activities through regular review of both strategic and financial planning processes in the business.</a:t>
            </a:r>
          </a:p>
          <a:p>
            <a:pPr marL="514350" indent="-514350">
              <a:buAutoNum type="arabicPeriod"/>
            </a:pPr>
            <a:r>
              <a:rPr lang="en-GB" sz="3200" dirty="0"/>
              <a:t>Strategic planning</a:t>
            </a:r>
          </a:p>
          <a:p>
            <a:pPr marL="514350" indent="-514350">
              <a:buAutoNum type="arabicPeriod"/>
            </a:pPr>
            <a:r>
              <a:rPr lang="en-GB" sz="3200" dirty="0"/>
              <a:t>Financial planning</a:t>
            </a:r>
          </a:p>
        </p:txBody>
      </p:sp>
    </p:spTree>
    <p:extLst>
      <p:ext uri="{BB962C8B-B14F-4D97-AF65-F5344CB8AC3E}">
        <p14:creationId xmlns:p14="http://schemas.microsoft.com/office/powerpoint/2010/main" val="851577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12B1-9BED-489D-9565-1981A0B241DA}"/>
              </a:ext>
            </a:extLst>
          </p:cNvPr>
          <p:cNvSpPr>
            <a:spLocks noGrp="1"/>
          </p:cNvSpPr>
          <p:nvPr>
            <p:ph type="title"/>
          </p:nvPr>
        </p:nvSpPr>
        <p:spPr/>
        <p:txBody>
          <a:bodyPr/>
          <a:lstStyle/>
          <a:p>
            <a:r>
              <a:rPr lang="en-GB" dirty="0"/>
              <a:t>PRODUCTIVITY</a:t>
            </a:r>
          </a:p>
        </p:txBody>
      </p:sp>
      <p:sp>
        <p:nvSpPr>
          <p:cNvPr id="3" name="Content Placeholder 2">
            <a:extLst>
              <a:ext uri="{FF2B5EF4-FFF2-40B4-BE49-F238E27FC236}">
                <a16:creationId xmlns:a16="http://schemas.microsoft.com/office/drawing/2014/main" id="{1868D35F-9D40-4415-9879-E8BA8907E6D9}"/>
              </a:ext>
            </a:extLst>
          </p:cNvPr>
          <p:cNvSpPr>
            <a:spLocks noGrp="1"/>
          </p:cNvSpPr>
          <p:nvPr>
            <p:ph idx="1"/>
          </p:nvPr>
        </p:nvSpPr>
        <p:spPr/>
        <p:txBody>
          <a:bodyPr/>
          <a:lstStyle/>
          <a:p>
            <a:pPr marL="0" indent="0">
              <a:buNone/>
            </a:pPr>
            <a:r>
              <a:rPr lang="en-GB" dirty="0"/>
              <a:t>One of the simplest ways to improve business performance is to increase productivity. The two key areas where businesses can source additional resources is maximising staff potential and leveraging the use of technology. </a:t>
            </a:r>
          </a:p>
          <a:p>
            <a:pPr marL="514350" indent="-514350">
              <a:buAutoNum type="arabicPeriod"/>
            </a:pPr>
            <a:r>
              <a:rPr lang="en-GB" dirty="0"/>
              <a:t>Staff</a:t>
            </a:r>
          </a:p>
          <a:p>
            <a:pPr marL="514350" indent="-514350">
              <a:buAutoNum type="arabicPeriod"/>
            </a:pPr>
            <a:r>
              <a:rPr lang="en-GB" dirty="0"/>
              <a:t>technology</a:t>
            </a:r>
          </a:p>
        </p:txBody>
      </p:sp>
    </p:spTree>
    <p:extLst>
      <p:ext uri="{BB962C8B-B14F-4D97-AF65-F5344CB8AC3E}">
        <p14:creationId xmlns:p14="http://schemas.microsoft.com/office/powerpoint/2010/main" val="659225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3DFD-8AF9-47E1-83EA-DC101EC4F6A8}"/>
              </a:ext>
            </a:extLst>
          </p:cNvPr>
          <p:cNvSpPr>
            <a:spLocks noGrp="1"/>
          </p:cNvSpPr>
          <p:nvPr>
            <p:ph type="title"/>
          </p:nvPr>
        </p:nvSpPr>
        <p:spPr>
          <a:xfrm>
            <a:off x="838200" y="365125"/>
            <a:ext cx="10515600" cy="736311"/>
          </a:xfrm>
        </p:spPr>
        <p:txBody>
          <a:bodyPr/>
          <a:lstStyle/>
          <a:p>
            <a:r>
              <a:rPr lang="en-GB" dirty="0"/>
              <a:t>REFERENCES</a:t>
            </a:r>
          </a:p>
        </p:txBody>
      </p:sp>
      <p:sp>
        <p:nvSpPr>
          <p:cNvPr id="3" name="Content Placeholder 2">
            <a:extLst>
              <a:ext uri="{FF2B5EF4-FFF2-40B4-BE49-F238E27FC236}">
                <a16:creationId xmlns:a16="http://schemas.microsoft.com/office/drawing/2014/main" id="{FFE52F77-5C0F-459D-BBD7-7B252FCB1F88}"/>
              </a:ext>
            </a:extLst>
          </p:cNvPr>
          <p:cNvSpPr>
            <a:spLocks noGrp="1"/>
          </p:cNvSpPr>
          <p:nvPr>
            <p:ph idx="1"/>
          </p:nvPr>
        </p:nvSpPr>
        <p:spPr>
          <a:xfrm>
            <a:off x="838200" y="1101436"/>
            <a:ext cx="10515600" cy="5756564"/>
          </a:xfrm>
        </p:spPr>
        <p:txBody>
          <a:bodyPr/>
          <a:lstStyle/>
          <a:p>
            <a:pPr marL="0" indent="0" algn="ctr">
              <a:buNone/>
            </a:pPr>
            <a:r>
              <a:rPr lang="en-GB" dirty="0"/>
              <a:t>Kim, A. J., &amp; Ko, E. (2010). Impacts of luxury fashion brand’s social media marketing on customer relationship and purchase intention. </a:t>
            </a:r>
            <a:r>
              <a:rPr lang="en-GB" i="1" dirty="0"/>
              <a:t>Journal of Global Fashion Marketing</a:t>
            </a:r>
            <a:r>
              <a:rPr lang="en-GB" dirty="0"/>
              <a:t>, </a:t>
            </a:r>
            <a:r>
              <a:rPr lang="en-GB" i="1" dirty="0"/>
              <a:t>1</a:t>
            </a:r>
            <a:r>
              <a:rPr lang="en-GB" dirty="0"/>
              <a:t>(3), 164-171.</a:t>
            </a:r>
          </a:p>
          <a:p>
            <a:pPr marL="0" indent="0" algn="ctr">
              <a:buNone/>
            </a:pPr>
            <a:r>
              <a:rPr lang="en-GB" dirty="0" err="1"/>
              <a:t>Hoerl</a:t>
            </a:r>
            <a:r>
              <a:rPr lang="en-GB" dirty="0"/>
              <a:t>, R., &amp; </a:t>
            </a:r>
            <a:r>
              <a:rPr lang="en-GB" dirty="0" err="1"/>
              <a:t>Snee</a:t>
            </a:r>
            <a:r>
              <a:rPr lang="en-GB" dirty="0"/>
              <a:t>, R. D. (2012). </a:t>
            </a:r>
            <a:r>
              <a:rPr lang="en-GB" i="1" dirty="0"/>
              <a:t>Statistical thinking: Improving business performance</a:t>
            </a:r>
            <a:r>
              <a:rPr lang="en-GB" dirty="0"/>
              <a:t> (Vol. 48). John Wiley &amp; Sons.</a:t>
            </a:r>
          </a:p>
          <a:p>
            <a:pPr marL="0" indent="0" algn="ctr">
              <a:buNone/>
            </a:pPr>
            <a:r>
              <a:rPr lang="en-GB" dirty="0"/>
              <a:t>McAdams, J. (1996). </a:t>
            </a:r>
            <a:r>
              <a:rPr lang="en-GB" i="1" dirty="0"/>
              <a:t>The reward plan advantage: A manager's guide to improving business performance through people</a:t>
            </a:r>
            <a:r>
              <a:rPr lang="en-GB" dirty="0"/>
              <a:t>. Jossey-Bass Publishers.</a:t>
            </a:r>
          </a:p>
          <a:p>
            <a:pPr marL="0" indent="0" algn="ctr">
              <a:buNone/>
            </a:pPr>
            <a:r>
              <a:rPr lang="en-GB" dirty="0"/>
              <a:t>Shaw, R., &amp; Mazur, L. (1997). </a:t>
            </a:r>
            <a:r>
              <a:rPr lang="en-GB" i="1" dirty="0"/>
              <a:t>Marketing accountability: improving business performance</a:t>
            </a:r>
            <a:r>
              <a:rPr lang="en-GB" dirty="0"/>
              <a:t>. Robert Shaw.</a:t>
            </a:r>
          </a:p>
          <a:p>
            <a:pPr marL="0" indent="0" algn="ctr">
              <a:buNone/>
            </a:pPr>
            <a:r>
              <a:rPr lang="en-GB" dirty="0"/>
              <a:t>Irani, Z., Sharp, J. M., &amp; </a:t>
            </a:r>
            <a:r>
              <a:rPr lang="en-GB" dirty="0" err="1"/>
              <a:t>Kagioglou</a:t>
            </a:r>
            <a:r>
              <a:rPr lang="en-GB" dirty="0"/>
              <a:t>, M. (1997). Improving business performance through developing a corporate culture. </a:t>
            </a:r>
            <a:r>
              <a:rPr lang="en-GB" i="1" dirty="0"/>
              <a:t>The TQM Magazine</a:t>
            </a:r>
            <a:r>
              <a:rPr lang="en-GB" dirty="0"/>
              <a:t>.</a:t>
            </a:r>
          </a:p>
        </p:txBody>
      </p:sp>
    </p:spTree>
    <p:extLst>
      <p:ext uri="{BB962C8B-B14F-4D97-AF65-F5344CB8AC3E}">
        <p14:creationId xmlns:p14="http://schemas.microsoft.com/office/powerpoint/2010/main" val="15816749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TotalTime>
  <Words>3170</Words>
  <Application>Microsoft Office PowerPoint</Application>
  <PresentationFormat>Widescreen</PresentationFormat>
  <Paragraphs>170</Paragraphs>
  <Slides>17</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SOCIAL MEDIA</vt:lpstr>
      <vt:lpstr>SOCIAL MEDIA</vt:lpstr>
      <vt:lpstr>SOCIAL MEDIA</vt:lpstr>
      <vt:lpstr>SOCIAL MEDIA </vt:lpstr>
      <vt:lpstr>SOCIAL MEDIA</vt:lpstr>
      <vt:lpstr>TECHNOLOGY</vt:lpstr>
      <vt:lpstr>OPERATIONS</vt:lpstr>
      <vt:lpstr>OPERATIONS</vt:lpstr>
      <vt:lpstr>OPERATIONS</vt:lpstr>
      <vt:lpstr>MARKETING</vt:lpstr>
      <vt:lpstr>MARKETING</vt:lpstr>
      <vt:lpstr>MARKETING</vt:lpstr>
      <vt:lpstr>MARKETING</vt:lpstr>
      <vt:lpstr>SALES MANAGEMENT</vt:lpstr>
      <vt:lpstr>BUSINESS PLANNING</vt:lpstr>
      <vt:lpstr>PRODUCTIVITY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Shee</dc:creator>
  <cp:lastModifiedBy>user</cp:lastModifiedBy>
  <cp:revision>42</cp:revision>
  <dcterms:created xsi:type="dcterms:W3CDTF">2020-04-22T08:42:38Z</dcterms:created>
  <dcterms:modified xsi:type="dcterms:W3CDTF">2020-04-22T15:32:58Z</dcterms:modified>
</cp:coreProperties>
</file>